
<file path=[Content_Types].xml><?xml version="1.0" encoding="utf-8"?>
<Types xmlns="http://schemas.openxmlformats.org/package/2006/content-types">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custom-properties+xml" PartName="/docProps/custom.xml"/>
  <Override ContentType="application/vnd.openxmlformats-officedocument.presentationml.slideLayout+xml" PartName="/ppt/slideLayouts/slideLayout1.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Lst>
  <p:sldSz cy="5143500" cx="9144000"/>
  <p:notesSz cx="51435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18" roundtripDataSignature="AMtx7miMaXk3kw4xE4Gj13V3kjaBMWVhM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1" Type="http://schemas.openxmlformats.org/officeDocument/2006/relationships/slide" Target="slides/slide7.xml"/><Relationship Id="rId10" Type="http://schemas.openxmlformats.org/officeDocument/2006/relationships/slide" Target="slides/slide6.xml"/><Relationship Id="rId13" Type="http://schemas.openxmlformats.org/officeDocument/2006/relationships/slide" Target="slides/slide9.xml"/><Relationship Id="rId12" Type="http://schemas.openxmlformats.org/officeDocument/2006/relationships/slide" Target="slides/slide8.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5" Type="http://schemas.openxmlformats.org/officeDocument/2006/relationships/slide" Target="slides/slide1.xml"/><Relationship Id="rId6" Type="http://schemas.openxmlformats.org/officeDocument/2006/relationships/slide" Target="slides/slide2.xml"/><Relationship Id="rId18" Type="http://customschemas.google.com/relationships/presentationmetadata" Target="metadata"/><Relationship Id="rId7" Type="http://schemas.openxmlformats.org/officeDocument/2006/relationships/slide" Target="slides/slide3.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a:noFill/>
          <a:ln>
            <a:noFill/>
          </a:ln>
        </p:spPr>
      </p:sp>
      <p:sp>
        <p:nvSpPr>
          <p:cNvPr id="4" name="Google Shape;4;n"/>
          <p:cNvSpPr txBox="1"/>
          <p:nvPr>
            <p:ph idx="1" type="body"/>
          </p:nvPr>
        </p:nvSpPr>
        <p:spPr>
          <a:xfrm>
            <a:off x="756000" y="5078520"/>
            <a:ext cx="6047640" cy="4811040"/>
          </a:xfrm>
          <a:prstGeom prst="rect">
            <a:avLst/>
          </a:prstGeom>
          <a:noFill/>
          <a:ln>
            <a:noFill/>
          </a:ln>
        </p:spPr>
        <p:txBody>
          <a:bodyPr anchorCtr="0" anchor="t" bIns="0" lIns="0" spcFirstLastPara="1" rIns="0" wrap="square" tIns="0">
            <a:noAutofit/>
          </a:bodyPr>
          <a:lstStyle>
            <a:lvl1pPr indent="-228600" lvl="0" marL="457200" marR="0" rtl="0" algn="l">
              <a:spcBef>
                <a:spcPts val="0"/>
              </a:spcBef>
              <a:spcAft>
                <a:spcPts val="0"/>
              </a:spcAft>
              <a:buSzPts val="1400"/>
              <a:buNone/>
              <a:defRPr b="0" i="0" sz="1800" u="none" cap="none" strike="noStrike"/>
            </a:lvl1pPr>
            <a:lvl2pPr indent="-228600" lvl="1" marL="914400" marR="0" rtl="0" algn="l">
              <a:spcBef>
                <a:spcPts val="0"/>
              </a:spcBef>
              <a:spcAft>
                <a:spcPts val="0"/>
              </a:spcAft>
              <a:buSzPts val="1400"/>
              <a:buNone/>
              <a:defRPr b="0" i="0" sz="1800" u="none" cap="none" strike="noStrike"/>
            </a:lvl2pPr>
            <a:lvl3pPr indent="-228600" lvl="2" marL="1371600" marR="0" rtl="0" algn="l">
              <a:spcBef>
                <a:spcPts val="0"/>
              </a:spcBef>
              <a:spcAft>
                <a:spcPts val="0"/>
              </a:spcAft>
              <a:buSzPts val="1400"/>
              <a:buNone/>
              <a:defRPr b="0" i="0" sz="1800" u="none" cap="none" strike="noStrike"/>
            </a:lvl3pPr>
            <a:lvl4pPr indent="-228600" lvl="3" marL="1828800" marR="0" rtl="0" algn="l">
              <a:spcBef>
                <a:spcPts val="0"/>
              </a:spcBef>
              <a:spcAft>
                <a:spcPts val="0"/>
              </a:spcAft>
              <a:buSzPts val="1400"/>
              <a:buNone/>
              <a:defRPr b="0" i="0" sz="1800" u="none" cap="none" strike="noStrike"/>
            </a:lvl4pPr>
            <a:lvl5pPr indent="-228600" lvl="4" marL="2286000" marR="0" rtl="0" algn="l">
              <a:spcBef>
                <a:spcPts val="0"/>
              </a:spcBef>
              <a:spcAft>
                <a:spcPts val="0"/>
              </a:spcAft>
              <a:buSzPts val="1400"/>
              <a:buNone/>
              <a:defRPr b="0" i="0" sz="1800" u="none" cap="none" strike="noStrike"/>
            </a:lvl5pPr>
            <a:lvl6pPr indent="-228600" lvl="5" marL="2743200" marR="0" rtl="0" algn="l">
              <a:spcBef>
                <a:spcPts val="0"/>
              </a:spcBef>
              <a:spcAft>
                <a:spcPts val="0"/>
              </a:spcAft>
              <a:buSzPts val="1400"/>
              <a:buNone/>
              <a:defRPr b="0" i="0" sz="1800" u="none" cap="none" strike="noStrike"/>
            </a:lvl6pPr>
            <a:lvl7pPr indent="-228600" lvl="6" marL="3200400" marR="0" rtl="0" algn="l">
              <a:spcBef>
                <a:spcPts val="0"/>
              </a:spcBef>
              <a:spcAft>
                <a:spcPts val="0"/>
              </a:spcAft>
              <a:buSzPts val="1400"/>
              <a:buNone/>
              <a:defRPr b="0" i="0" sz="1800" u="none" cap="none" strike="noStrike"/>
            </a:lvl7pPr>
            <a:lvl8pPr indent="-228600" lvl="7" marL="3657600" marR="0" rtl="0" algn="l">
              <a:spcBef>
                <a:spcPts val="0"/>
              </a:spcBef>
              <a:spcAft>
                <a:spcPts val="0"/>
              </a:spcAft>
              <a:buSzPts val="1400"/>
              <a:buNone/>
              <a:defRPr b="0" i="0" sz="1800" u="none" cap="none" strike="noStrike"/>
            </a:lvl8pPr>
            <a:lvl9pPr indent="-228600" lvl="8" marL="4114800" marR="0" rtl="0" algn="l">
              <a:spcBef>
                <a:spcPts val="0"/>
              </a:spcBef>
              <a:spcAft>
                <a:spcPts val="0"/>
              </a:spcAft>
              <a:buSzPts val="1400"/>
              <a:buNone/>
              <a:defRPr b="0" i="0" sz="1800" u="none" cap="none" strike="noStrike"/>
            </a:lvl9pPr>
          </a:lstStyle>
          <a:p/>
        </p:txBody>
      </p:sp>
      <p:sp>
        <p:nvSpPr>
          <p:cNvPr id="5" name="Google Shape;5;n"/>
          <p:cNvSpPr txBox="1"/>
          <p:nvPr>
            <p:ph idx="3" type="hdr"/>
          </p:nvPr>
        </p:nvSpPr>
        <p:spPr>
          <a:xfrm>
            <a:off x="0" y="0"/>
            <a:ext cx="3280680" cy="534240"/>
          </a:xfrm>
          <a:prstGeom prst="rect">
            <a:avLst/>
          </a:prstGeom>
          <a:noFill/>
          <a:ln>
            <a:noFill/>
          </a:ln>
        </p:spPr>
        <p:txBody>
          <a:bodyPr anchorCtr="0" anchor="t" bIns="0" lIns="0" spcFirstLastPara="1" rIns="0" wrap="square" tIns="0">
            <a:noAutofit/>
          </a:bodyPr>
          <a:lstStyle>
            <a:lvl1pPr lvl="0" marR="0" rtl="0" algn="l">
              <a:spcBef>
                <a:spcPts val="0"/>
              </a:spcBef>
              <a:spcAft>
                <a:spcPts val="0"/>
              </a:spcAft>
              <a:buSzPts val="1400"/>
              <a:buNone/>
              <a:defRPr b="0" i="0" sz="1800" u="none" cap="none" strike="noStrike"/>
            </a:lvl1pPr>
            <a:lvl2pPr lvl="1" marR="0" rtl="0" algn="l">
              <a:spcBef>
                <a:spcPts val="0"/>
              </a:spcBef>
              <a:spcAft>
                <a:spcPts val="0"/>
              </a:spcAft>
              <a:buSzPts val="1400"/>
              <a:buNone/>
              <a:defRPr b="0" i="0" sz="1800" u="none" cap="none" strike="noStrike"/>
            </a:lvl2pPr>
            <a:lvl3pPr lvl="2" marR="0" rtl="0" algn="l">
              <a:spcBef>
                <a:spcPts val="0"/>
              </a:spcBef>
              <a:spcAft>
                <a:spcPts val="0"/>
              </a:spcAft>
              <a:buSzPts val="1400"/>
              <a:buNone/>
              <a:defRPr b="0" i="0" sz="1800" u="none" cap="none" strike="noStrike"/>
            </a:lvl3pPr>
            <a:lvl4pPr lvl="3" marR="0" rtl="0" algn="l">
              <a:spcBef>
                <a:spcPts val="0"/>
              </a:spcBef>
              <a:spcAft>
                <a:spcPts val="0"/>
              </a:spcAft>
              <a:buSzPts val="1400"/>
              <a:buNone/>
              <a:defRPr b="0" i="0" sz="1800" u="none" cap="none" strike="noStrike"/>
            </a:lvl4pPr>
            <a:lvl5pPr lvl="4" marR="0" rtl="0" algn="l">
              <a:spcBef>
                <a:spcPts val="0"/>
              </a:spcBef>
              <a:spcAft>
                <a:spcPts val="0"/>
              </a:spcAft>
              <a:buSzPts val="1400"/>
              <a:buNone/>
              <a:defRPr b="0" i="0" sz="1800" u="none" cap="none" strike="noStrike"/>
            </a:lvl5pPr>
            <a:lvl6pPr lvl="5" marR="0" rtl="0" algn="l">
              <a:spcBef>
                <a:spcPts val="0"/>
              </a:spcBef>
              <a:spcAft>
                <a:spcPts val="0"/>
              </a:spcAft>
              <a:buSzPts val="1400"/>
              <a:buNone/>
              <a:defRPr b="0" i="0" sz="1800" u="none" cap="none" strike="noStrike"/>
            </a:lvl6pPr>
            <a:lvl7pPr lvl="6" marR="0" rtl="0" algn="l">
              <a:spcBef>
                <a:spcPts val="0"/>
              </a:spcBef>
              <a:spcAft>
                <a:spcPts val="0"/>
              </a:spcAft>
              <a:buSzPts val="1400"/>
              <a:buNone/>
              <a:defRPr b="0" i="0" sz="1800" u="none" cap="none" strike="noStrike"/>
            </a:lvl7pPr>
            <a:lvl8pPr lvl="7" marR="0" rtl="0" algn="l">
              <a:spcBef>
                <a:spcPts val="0"/>
              </a:spcBef>
              <a:spcAft>
                <a:spcPts val="0"/>
              </a:spcAft>
              <a:buSzPts val="1400"/>
              <a:buNone/>
              <a:defRPr b="0" i="0" sz="1800" u="none" cap="none" strike="noStrike"/>
            </a:lvl8pPr>
            <a:lvl9pPr lvl="8" marR="0" rtl="0" algn="l">
              <a:spcBef>
                <a:spcPts val="0"/>
              </a:spcBef>
              <a:spcAft>
                <a:spcPts val="0"/>
              </a:spcAft>
              <a:buSzPts val="1400"/>
              <a:buNone/>
              <a:defRPr b="0" i="0" sz="1800" u="none" cap="none" strike="noStrike"/>
            </a:lvl9pPr>
          </a:lstStyle>
          <a:p/>
        </p:txBody>
      </p:sp>
      <p:sp>
        <p:nvSpPr>
          <p:cNvPr id="6" name="Google Shape;6;n"/>
          <p:cNvSpPr txBox="1"/>
          <p:nvPr>
            <p:ph idx="10" type="dt"/>
          </p:nvPr>
        </p:nvSpPr>
        <p:spPr>
          <a:xfrm>
            <a:off x="4278960" y="0"/>
            <a:ext cx="3280680" cy="534240"/>
          </a:xfrm>
          <a:prstGeom prst="rect">
            <a:avLst/>
          </a:prstGeom>
          <a:noFill/>
          <a:ln>
            <a:noFill/>
          </a:ln>
        </p:spPr>
        <p:txBody>
          <a:bodyPr anchorCtr="0" anchor="t" bIns="0" lIns="0" spcFirstLastPara="1" rIns="0" wrap="square" tIns="0">
            <a:noAutofit/>
          </a:bodyPr>
          <a:lstStyle>
            <a:lvl1pPr lvl="0" marR="0" rtl="0" algn="r">
              <a:spcBef>
                <a:spcPts val="0"/>
              </a:spcBef>
              <a:spcAft>
                <a:spcPts val="0"/>
              </a:spcAft>
              <a:buClr>
                <a:srgbClr val="000000"/>
              </a:buClr>
              <a:buSzPts val="1400"/>
              <a:buFont typeface="Times New Roman"/>
              <a:buNone/>
              <a:defRPr b="0" i="0" sz="1400" u="none" cap="none" strike="noStrike">
                <a:solidFill>
                  <a:srgbClr val="000000"/>
                </a:solidFill>
                <a:latin typeface="Times New Roman"/>
                <a:ea typeface="Times New Roman"/>
                <a:cs typeface="Times New Roman"/>
                <a:sym typeface="Times New Roman"/>
              </a:defRPr>
            </a:lvl1pPr>
            <a:lvl2pPr lvl="1" marR="0" rtl="0" algn="l">
              <a:spcBef>
                <a:spcPts val="0"/>
              </a:spcBef>
              <a:spcAft>
                <a:spcPts val="0"/>
              </a:spcAft>
              <a:buSzPts val="1400"/>
              <a:buNone/>
              <a:defRPr b="0" i="0" sz="1800" u="none" cap="none" strike="noStrike"/>
            </a:lvl2pPr>
            <a:lvl3pPr lvl="2" marR="0" rtl="0" algn="l">
              <a:spcBef>
                <a:spcPts val="0"/>
              </a:spcBef>
              <a:spcAft>
                <a:spcPts val="0"/>
              </a:spcAft>
              <a:buSzPts val="1400"/>
              <a:buNone/>
              <a:defRPr b="0" i="0" sz="1800" u="none" cap="none" strike="noStrike"/>
            </a:lvl3pPr>
            <a:lvl4pPr lvl="3" marR="0" rtl="0" algn="l">
              <a:spcBef>
                <a:spcPts val="0"/>
              </a:spcBef>
              <a:spcAft>
                <a:spcPts val="0"/>
              </a:spcAft>
              <a:buSzPts val="1400"/>
              <a:buNone/>
              <a:defRPr b="0" i="0" sz="1800" u="none" cap="none" strike="noStrike"/>
            </a:lvl4pPr>
            <a:lvl5pPr lvl="4" marR="0" rtl="0" algn="l">
              <a:spcBef>
                <a:spcPts val="0"/>
              </a:spcBef>
              <a:spcAft>
                <a:spcPts val="0"/>
              </a:spcAft>
              <a:buSzPts val="1400"/>
              <a:buNone/>
              <a:defRPr b="0" i="0" sz="1800" u="none" cap="none" strike="noStrike"/>
            </a:lvl5pPr>
            <a:lvl6pPr lvl="5" marR="0" rtl="0" algn="l">
              <a:spcBef>
                <a:spcPts val="0"/>
              </a:spcBef>
              <a:spcAft>
                <a:spcPts val="0"/>
              </a:spcAft>
              <a:buSzPts val="1400"/>
              <a:buNone/>
              <a:defRPr b="0" i="0" sz="1800" u="none" cap="none" strike="noStrike"/>
            </a:lvl6pPr>
            <a:lvl7pPr lvl="6" marR="0" rtl="0" algn="l">
              <a:spcBef>
                <a:spcPts val="0"/>
              </a:spcBef>
              <a:spcAft>
                <a:spcPts val="0"/>
              </a:spcAft>
              <a:buSzPts val="1400"/>
              <a:buNone/>
              <a:defRPr b="0" i="0" sz="1800" u="none" cap="none" strike="noStrike"/>
            </a:lvl7pPr>
            <a:lvl8pPr lvl="7" marR="0" rtl="0" algn="l">
              <a:spcBef>
                <a:spcPts val="0"/>
              </a:spcBef>
              <a:spcAft>
                <a:spcPts val="0"/>
              </a:spcAft>
              <a:buSzPts val="1400"/>
              <a:buNone/>
              <a:defRPr b="0" i="0" sz="1800" u="none" cap="none" strike="noStrike"/>
            </a:lvl8pPr>
            <a:lvl9pPr lvl="8" marR="0" rtl="0" algn="l">
              <a:spcBef>
                <a:spcPts val="0"/>
              </a:spcBef>
              <a:spcAft>
                <a:spcPts val="0"/>
              </a:spcAft>
              <a:buSzPts val="1400"/>
              <a:buNone/>
              <a:defRPr b="0" i="0" sz="1800" u="none" cap="none" strike="noStrike"/>
            </a:lvl9pPr>
          </a:lstStyle>
          <a:p/>
        </p:txBody>
      </p:sp>
      <p:sp>
        <p:nvSpPr>
          <p:cNvPr id="7" name="Google Shape;7;n"/>
          <p:cNvSpPr txBox="1"/>
          <p:nvPr>
            <p:ph idx="11" type="ftr"/>
          </p:nvPr>
        </p:nvSpPr>
        <p:spPr>
          <a:xfrm>
            <a:off x="0" y="10157400"/>
            <a:ext cx="3280680" cy="534240"/>
          </a:xfrm>
          <a:prstGeom prst="rect">
            <a:avLst/>
          </a:prstGeom>
          <a:noFill/>
          <a:ln>
            <a:noFill/>
          </a:ln>
        </p:spPr>
        <p:txBody>
          <a:bodyPr anchorCtr="0" anchor="b" bIns="0" lIns="0" spcFirstLastPara="1" rIns="0" wrap="square" tIns="0">
            <a:noAutofit/>
          </a:bodyPr>
          <a:lstStyle>
            <a:lvl1pPr lvl="0" marR="0" rtl="0" algn="l">
              <a:spcBef>
                <a:spcPts val="0"/>
              </a:spcBef>
              <a:spcAft>
                <a:spcPts val="0"/>
              </a:spcAft>
              <a:buClr>
                <a:srgbClr val="000000"/>
              </a:buClr>
              <a:buSzPts val="1400"/>
              <a:buFont typeface="Times New Roman"/>
              <a:buNone/>
              <a:defRPr b="0" i="0" sz="1400" u="none" cap="none" strike="noStrike">
                <a:solidFill>
                  <a:srgbClr val="000000"/>
                </a:solidFill>
                <a:latin typeface="Times New Roman"/>
                <a:ea typeface="Times New Roman"/>
                <a:cs typeface="Times New Roman"/>
                <a:sym typeface="Times New Roman"/>
              </a:defRPr>
            </a:lvl1pPr>
            <a:lvl2pPr lvl="1" marR="0" rtl="0" algn="l">
              <a:spcBef>
                <a:spcPts val="0"/>
              </a:spcBef>
              <a:spcAft>
                <a:spcPts val="0"/>
              </a:spcAft>
              <a:buSzPts val="1400"/>
              <a:buNone/>
              <a:defRPr b="0" i="0" sz="1800" u="none" cap="none" strike="noStrike"/>
            </a:lvl2pPr>
            <a:lvl3pPr lvl="2" marR="0" rtl="0" algn="l">
              <a:spcBef>
                <a:spcPts val="0"/>
              </a:spcBef>
              <a:spcAft>
                <a:spcPts val="0"/>
              </a:spcAft>
              <a:buSzPts val="1400"/>
              <a:buNone/>
              <a:defRPr b="0" i="0" sz="1800" u="none" cap="none" strike="noStrike"/>
            </a:lvl3pPr>
            <a:lvl4pPr lvl="3" marR="0" rtl="0" algn="l">
              <a:spcBef>
                <a:spcPts val="0"/>
              </a:spcBef>
              <a:spcAft>
                <a:spcPts val="0"/>
              </a:spcAft>
              <a:buSzPts val="1400"/>
              <a:buNone/>
              <a:defRPr b="0" i="0" sz="1800" u="none" cap="none" strike="noStrike"/>
            </a:lvl4pPr>
            <a:lvl5pPr lvl="4" marR="0" rtl="0" algn="l">
              <a:spcBef>
                <a:spcPts val="0"/>
              </a:spcBef>
              <a:spcAft>
                <a:spcPts val="0"/>
              </a:spcAft>
              <a:buSzPts val="1400"/>
              <a:buNone/>
              <a:defRPr b="0" i="0" sz="1800" u="none" cap="none" strike="noStrike"/>
            </a:lvl5pPr>
            <a:lvl6pPr lvl="5" marR="0" rtl="0" algn="l">
              <a:spcBef>
                <a:spcPts val="0"/>
              </a:spcBef>
              <a:spcAft>
                <a:spcPts val="0"/>
              </a:spcAft>
              <a:buSzPts val="1400"/>
              <a:buNone/>
              <a:defRPr b="0" i="0" sz="1800" u="none" cap="none" strike="noStrike"/>
            </a:lvl6pPr>
            <a:lvl7pPr lvl="6" marR="0" rtl="0" algn="l">
              <a:spcBef>
                <a:spcPts val="0"/>
              </a:spcBef>
              <a:spcAft>
                <a:spcPts val="0"/>
              </a:spcAft>
              <a:buSzPts val="1400"/>
              <a:buNone/>
              <a:defRPr b="0" i="0" sz="1800" u="none" cap="none" strike="noStrike"/>
            </a:lvl7pPr>
            <a:lvl8pPr lvl="7" marR="0" rtl="0" algn="l">
              <a:spcBef>
                <a:spcPts val="0"/>
              </a:spcBef>
              <a:spcAft>
                <a:spcPts val="0"/>
              </a:spcAft>
              <a:buSzPts val="1400"/>
              <a:buNone/>
              <a:defRPr b="0" i="0" sz="1800" u="none" cap="none" strike="noStrike"/>
            </a:lvl8pPr>
            <a:lvl9pPr lvl="8" marR="0" rtl="0" algn="l">
              <a:spcBef>
                <a:spcPts val="0"/>
              </a:spcBef>
              <a:spcAft>
                <a:spcPts val="0"/>
              </a:spcAft>
              <a:buSzPts val="1400"/>
              <a:buNone/>
              <a:defRPr b="0" i="0" sz="1800" u="none" cap="none" strike="noStrike"/>
            </a:lvl9pPr>
          </a:lstStyle>
          <a:p/>
        </p:txBody>
      </p:sp>
      <p:sp>
        <p:nvSpPr>
          <p:cNvPr id="8" name="Google Shape;8;n"/>
          <p:cNvSpPr txBox="1"/>
          <p:nvPr>
            <p:ph idx="12" type="sldNum"/>
          </p:nvPr>
        </p:nvSpPr>
        <p:spPr>
          <a:xfrm>
            <a:off x="4278960" y="10157400"/>
            <a:ext cx="3280680" cy="534240"/>
          </a:xfrm>
          <a:prstGeom prst="rect">
            <a:avLst/>
          </a:prstGeom>
          <a:noFill/>
          <a:ln>
            <a:noFill/>
          </a:ln>
        </p:spPr>
        <p:txBody>
          <a:bodyPr anchorCtr="0" anchor="b" bIns="0" lIns="0" spcFirstLastPara="1" rIns="0" wrap="square" tIns="0">
            <a:noAutofit/>
          </a:bodyPr>
          <a:lstStyle/>
          <a:p>
            <a:pPr indent="0" lvl="0" marL="0" marR="0" rtl="0" algn="r">
              <a:spcBef>
                <a:spcPts val="0"/>
              </a:spcBef>
              <a:spcAft>
                <a:spcPts val="0"/>
              </a:spcAft>
              <a:buClr>
                <a:srgbClr val="000000"/>
              </a:buClr>
              <a:buSzPts val="1400"/>
              <a:buFont typeface="Times New Roman"/>
              <a:buNone/>
            </a:pPr>
            <a:fld id="{00000000-1234-1234-1234-123412341234}" type="slidenum">
              <a:rPr b="0" i="0" lang="en-US" sz="1400" u="none" cap="none" strike="noStrike">
                <a:solidFill>
                  <a:srgbClr val="000000"/>
                </a:solidFill>
                <a:latin typeface="Times New Roman"/>
                <a:ea typeface="Times New Roman"/>
                <a:cs typeface="Times New Roman"/>
                <a:sym typeface="Times New Roman"/>
              </a:rPr>
              <a:t>‹#›</a:t>
            </a:fld>
            <a:endParaRPr b="0" i="0" sz="1400" u="none" cap="none" strike="noStrike">
              <a:solidFill>
                <a:srgbClr val="000000"/>
              </a:solidFill>
              <a:latin typeface="Times New Roman"/>
              <a:ea typeface="Times New Roman"/>
              <a:cs typeface="Times New Roman"/>
              <a:sym typeface="Times New Roman"/>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cnil.fr/fr/rapport-annuel-2024" TargetMode="External"/><Relationship Id="rId3" Type="http://schemas.openxmlformats.org/officeDocument/2006/relationships/hyperlink" Target="https://www.cnil.fr/fr/rapport-annuel-2024" TargetMode="Externa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 name="Shape 13"/>
        <p:cNvGrpSpPr/>
        <p:nvPr/>
      </p:nvGrpSpPr>
      <p:grpSpPr>
        <a:xfrm>
          <a:off x="0" y="0"/>
          <a:ext cx="0" cy="0"/>
          <a:chOff x="0" y="0"/>
          <a:chExt cx="0" cy="0"/>
        </a:xfrm>
      </p:grpSpPr>
      <p:sp>
        <p:nvSpPr>
          <p:cNvPr id="14" name="Google Shape;14;p1:notes"/>
          <p:cNvSpPr/>
          <p:nvPr>
            <p:ph idx="2" type="sldImg"/>
          </p:nvPr>
        </p:nvSpPr>
        <p:spPr>
          <a:xfrm>
            <a:off x="685800" y="1143000"/>
            <a:ext cx="5486040" cy="308592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5" name="Google Shape;15;p1:notes"/>
          <p:cNvSpPr txBox="1"/>
          <p:nvPr>
            <p:ph idx="1" type="body"/>
          </p:nvPr>
        </p:nvSpPr>
        <p:spPr>
          <a:xfrm>
            <a:off x="685800" y="4400640"/>
            <a:ext cx="5486040" cy="3600000"/>
          </a:xfrm>
          <a:prstGeom prst="rect">
            <a:avLst/>
          </a:prstGeom>
          <a:noFill/>
          <a:ln>
            <a:noFill/>
          </a:ln>
        </p:spPr>
        <p:txBody>
          <a:bodyPr anchorCtr="0" anchor="t" bIns="45700" lIns="91425" spcFirstLastPara="1" rIns="91425" wrap="square" tIns="45700">
            <a:noAutofit/>
          </a:bodyPr>
          <a:lstStyle/>
          <a:p>
            <a:pPr indent="0" lvl="0" marL="0" rtl="0" algn="l">
              <a:spcBef>
                <a:spcPts val="900"/>
              </a:spcBef>
              <a:spcAft>
                <a:spcPts val="0"/>
              </a:spcAft>
              <a:buClr>
                <a:schemeClr val="dk1"/>
              </a:buClr>
              <a:buSzPts val="1100"/>
              <a:buFont typeface="Arial"/>
              <a:buNone/>
            </a:pPr>
            <a:r>
              <a:rPr b="1" lang="en-US" sz="1000">
                <a:solidFill>
                  <a:srgbClr val="0070C0"/>
                </a:solidFill>
                <a:latin typeface="Calibri"/>
                <a:ea typeface="Calibri"/>
                <a:cs typeface="Calibri"/>
                <a:sym typeface="Calibri"/>
              </a:rPr>
              <a:t>🗣️ Intervenant·e A</a:t>
            </a:r>
            <a:endParaRPr b="1" sz="1000">
              <a:solidFill>
                <a:srgbClr val="0070C0"/>
              </a:solidFill>
              <a:latin typeface="Calibri"/>
              <a:ea typeface="Calibri"/>
              <a:cs typeface="Calibri"/>
              <a:sym typeface="Calibri"/>
            </a:endParaRPr>
          </a:p>
          <a:p>
            <a:pPr indent="0" lvl="0" marL="228600" rtl="0" algn="l">
              <a:spcBef>
                <a:spcPts val="300"/>
              </a:spcBef>
              <a:spcAft>
                <a:spcPts val="0"/>
              </a:spcAft>
              <a:buClr>
                <a:schemeClr val="dk1"/>
              </a:buClr>
              <a:buSzPts val="1100"/>
              <a:buFont typeface="Arial"/>
              <a:buNone/>
            </a:pPr>
            <a:r>
              <a:rPr lang="en-US" sz="1100">
                <a:solidFill>
                  <a:schemeClr val="dk1"/>
                </a:solidFill>
                <a:latin typeface="Calibri"/>
                <a:ea typeface="Calibri"/>
                <a:cs typeface="Calibri"/>
                <a:sym typeface="Calibri"/>
              </a:rPr>
              <a:t>Bonjour à tous! Aujourd'hui, on va vous parler d'un sujet qui vous touche probablement au quotidien sans que vous le réalisiez vraiment : la cybersécurité.</a:t>
            </a:r>
            <a:endParaRPr sz="1100">
              <a:solidFill>
                <a:schemeClr val="dk1"/>
              </a:solidFill>
              <a:latin typeface="Calibri"/>
              <a:ea typeface="Calibri"/>
              <a:cs typeface="Calibri"/>
              <a:sym typeface="Calibri"/>
            </a:endParaRPr>
          </a:p>
          <a:p>
            <a:pPr indent="0" lvl="0" marL="228600" rtl="0" algn="l">
              <a:spcBef>
                <a:spcPts val="500"/>
              </a:spcBef>
              <a:spcAft>
                <a:spcPts val="0"/>
              </a:spcAft>
              <a:buClr>
                <a:schemeClr val="dk1"/>
              </a:buClr>
              <a:buSzPts val="1100"/>
              <a:buFont typeface="Arial"/>
              <a:buNone/>
            </a:pPr>
            <a:r>
              <a:rPr lang="en-US" sz="1100">
                <a:solidFill>
                  <a:schemeClr val="dk1"/>
                </a:solidFill>
                <a:latin typeface="Calibri"/>
                <a:ea typeface="Calibri"/>
                <a:cs typeface="Calibri"/>
                <a:sym typeface="Calibri"/>
              </a:rPr>
              <a:t>Je m'appelle Kylliannou et voici Clément. </a:t>
            </a:r>
            <a:endParaRPr sz="1100">
              <a:solidFill>
                <a:schemeClr val="dk1"/>
              </a:solidFill>
              <a:latin typeface="Calibri"/>
              <a:ea typeface="Calibri"/>
              <a:cs typeface="Calibri"/>
              <a:sym typeface="Calibri"/>
            </a:endParaRPr>
          </a:p>
          <a:p>
            <a:pPr indent="0" lvl="0" marL="0" rtl="0" algn="l">
              <a:spcBef>
                <a:spcPts val="900"/>
              </a:spcBef>
              <a:spcAft>
                <a:spcPts val="0"/>
              </a:spcAft>
              <a:buClr>
                <a:schemeClr val="dk1"/>
              </a:buClr>
              <a:buSzPts val="1100"/>
              <a:buFont typeface="Arial"/>
              <a:buNone/>
            </a:pPr>
            <a:r>
              <a:rPr b="1" lang="en-US" sz="1000">
                <a:solidFill>
                  <a:srgbClr val="7030A0"/>
                </a:solidFill>
                <a:latin typeface="Calibri"/>
                <a:ea typeface="Calibri"/>
                <a:cs typeface="Calibri"/>
                <a:sym typeface="Calibri"/>
              </a:rPr>
              <a:t>🗣️ Intervenant·e B</a:t>
            </a:r>
            <a:endParaRPr b="1" sz="1000">
              <a:solidFill>
                <a:srgbClr val="7030A0"/>
              </a:solidFill>
              <a:latin typeface="Calibri"/>
              <a:ea typeface="Calibri"/>
              <a:cs typeface="Calibri"/>
              <a:sym typeface="Calibri"/>
            </a:endParaRPr>
          </a:p>
          <a:p>
            <a:pPr indent="0" lvl="0" marL="228600" rtl="0" algn="l">
              <a:spcBef>
                <a:spcPts val="300"/>
              </a:spcBef>
              <a:spcAft>
                <a:spcPts val="0"/>
              </a:spcAft>
              <a:buClr>
                <a:schemeClr val="dk1"/>
              </a:buClr>
              <a:buSzPts val="1100"/>
              <a:buFont typeface="Arial"/>
              <a:buNone/>
            </a:pPr>
            <a:r>
              <a:rPr lang="en-US" sz="1100">
                <a:solidFill>
                  <a:schemeClr val="dk1"/>
                </a:solidFill>
                <a:latin typeface="Calibri"/>
                <a:ea typeface="Calibri"/>
                <a:cs typeface="Calibri"/>
                <a:sym typeface="Calibri"/>
              </a:rPr>
              <a:t>Je suppose que quelqu'un dans cette salle a déjà reçu un mail bizarre qui lui demandait de cliquer sur un lien ?</a:t>
            </a:r>
            <a:endParaRPr sz="1100">
              <a:solidFill>
                <a:schemeClr val="dk1"/>
              </a:solidFill>
              <a:latin typeface="Calibri"/>
              <a:ea typeface="Calibri"/>
              <a:cs typeface="Calibri"/>
              <a:sym typeface="Calibri"/>
            </a:endParaRPr>
          </a:p>
          <a:p>
            <a:pPr indent="0" lvl="0" marL="228600" rtl="0" algn="l">
              <a:spcBef>
                <a:spcPts val="500"/>
              </a:spcBef>
              <a:spcAft>
                <a:spcPts val="0"/>
              </a:spcAft>
              <a:buClr>
                <a:schemeClr val="dk1"/>
              </a:buClr>
              <a:buSzPts val="1100"/>
              <a:buFont typeface="Arial"/>
              <a:buNone/>
            </a:pPr>
            <a:r>
              <a:rPr lang="en-US" sz="1100">
                <a:solidFill>
                  <a:schemeClr val="dk1"/>
                </a:solidFill>
                <a:latin typeface="Calibri"/>
                <a:ea typeface="Calibri"/>
                <a:cs typeface="Calibri"/>
                <a:sym typeface="Calibri"/>
              </a:rPr>
              <a:t>La plupart d'entre vous, non ? Et pourtant, chaque jour dans le monde, des millions de personnes tombent dans ce genre de piège — et pas uniquement des personnes âgées ou peu éduquées. Des ingénieurs, des médecins, des directeurs d'entreprise se font avoir. La cybermenace ne discrimine pas.</a:t>
            </a:r>
            <a:endParaRPr sz="1100">
              <a:solidFill>
                <a:schemeClr val="dk1"/>
              </a:solidFill>
              <a:latin typeface="Calibri"/>
              <a:ea typeface="Calibri"/>
              <a:cs typeface="Calibri"/>
              <a:sym typeface="Calibri"/>
            </a:endParaRPr>
          </a:p>
          <a:p>
            <a:pPr indent="0" lvl="0" marL="228600" rtl="0" algn="l">
              <a:spcBef>
                <a:spcPts val="500"/>
              </a:spcBef>
              <a:spcAft>
                <a:spcPts val="0"/>
              </a:spcAft>
              <a:buClr>
                <a:schemeClr val="dk1"/>
              </a:buClr>
              <a:buSzPts val="1100"/>
              <a:buFont typeface="Arial"/>
              <a:buNone/>
            </a:pPr>
            <a:r>
              <a:rPr lang="en-US" sz="1100">
                <a:solidFill>
                  <a:schemeClr val="dk1"/>
                </a:solidFill>
                <a:latin typeface="Calibri"/>
                <a:ea typeface="Calibri"/>
                <a:cs typeface="Calibri"/>
                <a:sym typeface="Calibri"/>
              </a:rPr>
              <a:t>Notre objectif aujourd'hui n'est pas de vous faire peur — mais de vous donner les bons réflexes. Parce que la cybersécurité, ce n'est pas réservé aux informaticiens. C'est l'affaire de tout le monde, y compris chacun d'entre vous.</a:t>
            </a:r>
            <a:endParaRPr sz="1100">
              <a:solidFill>
                <a:schemeClr val="dk1"/>
              </a:solidFill>
              <a:latin typeface="Calibri"/>
              <a:ea typeface="Calibri"/>
              <a:cs typeface="Calibri"/>
              <a:sym typeface="Calibri"/>
            </a:endParaRPr>
          </a:p>
          <a:p>
            <a:pPr indent="0" lvl="0" marL="0" rtl="0" algn="l">
              <a:spcBef>
                <a:spcPts val="900"/>
              </a:spcBef>
              <a:spcAft>
                <a:spcPts val="0"/>
              </a:spcAft>
              <a:buClr>
                <a:schemeClr val="dk1"/>
              </a:buClr>
              <a:buSzPts val="1100"/>
              <a:buFont typeface="Arial"/>
              <a:buNone/>
            </a:pPr>
            <a:r>
              <a:rPr b="1" lang="en-US" sz="1000">
                <a:solidFill>
                  <a:srgbClr val="0070C0"/>
                </a:solidFill>
                <a:latin typeface="Calibri"/>
                <a:ea typeface="Calibri"/>
                <a:cs typeface="Calibri"/>
                <a:sym typeface="Calibri"/>
              </a:rPr>
              <a:t>🗣️ Intervenant·e A</a:t>
            </a:r>
            <a:endParaRPr b="1" sz="1000">
              <a:solidFill>
                <a:srgbClr val="0070C0"/>
              </a:solidFill>
              <a:latin typeface="Calibri"/>
              <a:ea typeface="Calibri"/>
              <a:cs typeface="Calibri"/>
              <a:sym typeface="Calibri"/>
            </a:endParaRPr>
          </a:p>
          <a:p>
            <a:pPr indent="0" lvl="0" marL="228600" rtl="0" algn="l">
              <a:spcBef>
                <a:spcPts val="300"/>
              </a:spcBef>
              <a:spcAft>
                <a:spcPts val="0"/>
              </a:spcAft>
              <a:buClr>
                <a:schemeClr val="dk1"/>
              </a:buClr>
              <a:buSzPts val="1100"/>
              <a:buFont typeface="Arial"/>
              <a:buNone/>
            </a:pPr>
            <a:r>
              <a:rPr lang="en-US" sz="1100">
                <a:solidFill>
                  <a:schemeClr val="dk1"/>
                </a:solidFill>
                <a:latin typeface="Calibri"/>
                <a:ea typeface="Calibri"/>
                <a:cs typeface="Calibri"/>
                <a:sym typeface="Calibri"/>
              </a:rPr>
              <a:t>C'est pourquoi on va aborder cinq grands thèmes majeurs: les mots de passe, le phishing, les mises à jour, les risques du Wi-Fi public, et enfin la protection des données sensibles. Chaque thème est une brique de votre sécurité numérique. Enlevez une seule brique, et tout l'édifice peut s'effondrer.</a:t>
            </a:r>
            <a:endParaRPr sz="1100">
              <a:solidFill>
                <a:schemeClr val="dk1"/>
              </a:solidFill>
              <a:latin typeface="Calibri"/>
              <a:ea typeface="Calibri"/>
              <a:cs typeface="Calibri"/>
              <a:sym typeface="Calibri"/>
            </a:endParaRPr>
          </a:p>
          <a:p>
            <a:pPr indent="0" lvl="0" marL="228600" rtl="0" algn="l">
              <a:spcBef>
                <a:spcPts val="500"/>
              </a:spcBef>
              <a:spcAft>
                <a:spcPts val="400"/>
              </a:spcAft>
              <a:buClr>
                <a:schemeClr val="dk1"/>
              </a:buClr>
              <a:buSzPts val="1100"/>
              <a:buFont typeface="Arial"/>
              <a:buNone/>
            </a:pPr>
            <a:r>
              <a:rPr i="1" lang="en-US" sz="1000">
                <a:solidFill>
                  <a:srgbClr val="595959"/>
                </a:solidFill>
                <a:latin typeface="Calibri"/>
                <a:ea typeface="Calibri"/>
                <a:cs typeface="Calibri"/>
                <a:sym typeface="Calibri"/>
              </a:rPr>
              <a:t>💡 Pointez les 5 thèmes sur la slide au fur et à mesure.</a:t>
            </a:r>
            <a:endParaRPr/>
          </a:p>
        </p:txBody>
      </p:sp>
      <p:sp>
        <p:nvSpPr>
          <p:cNvPr id="16" name="Google Shape;16;p1:notes"/>
          <p:cNvSpPr txBox="1"/>
          <p:nvPr>
            <p:ph idx="12" type="sldNum"/>
          </p:nvPr>
        </p:nvSpPr>
        <p:spPr>
          <a:xfrm>
            <a:off x="3884760" y="8685360"/>
            <a:ext cx="2971440" cy="45828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Arial"/>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rgbClr val="000000"/>
              </a:solidFill>
              <a:latin typeface="Times New Roman"/>
              <a:ea typeface="Times New Roman"/>
              <a:cs typeface="Times New Roman"/>
              <a:sym typeface="Times New Roman"/>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0" name="Shape 360"/>
        <p:cNvGrpSpPr/>
        <p:nvPr/>
      </p:nvGrpSpPr>
      <p:grpSpPr>
        <a:xfrm>
          <a:off x="0" y="0"/>
          <a:ext cx="0" cy="0"/>
          <a:chOff x="0" y="0"/>
          <a:chExt cx="0" cy="0"/>
        </a:xfrm>
      </p:grpSpPr>
      <p:sp>
        <p:nvSpPr>
          <p:cNvPr id="361" name="Google Shape;361;p10:notes"/>
          <p:cNvSpPr/>
          <p:nvPr>
            <p:ph idx="2" type="sldImg"/>
          </p:nvPr>
        </p:nvSpPr>
        <p:spPr>
          <a:xfrm>
            <a:off x="685800" y="1143000"/>
            <a:ext cx="5486100" cy="30858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362" name="Google Shape;362;p10:notes"/>
          <p:cNvSpPr txBox="1"/>
          <p:nvPr>
            <p:ph idx="1" type="body"/>
          </p:nvPr>
        </p:nvSpPr>
        <p:spPr>
          <a:xfrm>
            <a:off x="685800" y="4400640"/>
            <a:ext cx="5486100" cy="3600000"/>
          </a:xfrm>
          <a:prstGeom prst="rect">
            <a:avLst/>
          </a:prstGeom>
          <a:noFill/>
          <a:ln>
            <a:noFill/>
          </a:ln>
        </p:spPr>
        <p:txBody>
          <a:bodyPr anchorCtr="0" anchor="t" bIns="45700" lIns="91425" spcFirstLastPara="1" rIns="91425" wrap="square" tIns="45700">
            <a:noAutofit/>
          </a:bodyPr>
          <a:lstStyle/>
          <a:p>
            <a:pPr indent="0" lvl="0" marL="0" rtl="0" algn="l">
              <a:spcBef>
                <a:spcPts val="900"/>
              </a:spcBef>
              <a:spcAft>
                <a:spcPts val="0"/>
              </a:spcAft>
              <a:buClr>
                <a:schemeClr val="dk1"/>
              </a:buClr>
              <a:buSzPts val="1100"/>
              <a:buFont typeface="Arial"/>
              <a:buNone/>
            </a:pPr>
            <a:r>
              <a:rPr b="1" lang="en-US" sz="1000">
                <a:solidFill>
                  <a:srgbClr val="7030A0"/>
                </a:solidFill>
                <a:latin typeface="Calibri"/>
                <a:ea typeface="Calibri"/>
                <a:cs typeface="Calibri"/>
                <a:sym typeface="Calibri"/>
              </a:rPr>
              <a:t>🗣️ Intervenant·e B</a:t>
            </a:r>
            <a:endParaRPr b="1" sz="950">
              <a:solidFill>
                <a:srgbClr val="C55A11"/>
              </a:solidFill>
              <a:latin typeface="Calibri"/>
              <a:ea typeface="Calibri"/>
              <a:cs typeface="Calibri"/>
              <a:sym typeface="Calibri"/>
            </a:endParaRPr>
          </a:p>
          <a:p>
            <a:pPr indent="0" lvl="0" marL="0" rtl="0" algn="l">
              <a:spcBef>
                <a:spcPts val="300"/>
              </a:spcBef>
              <a:spcAft>
                <a:spcPts val="0"/>
              </a:spcAft>
              <a:buClr>
                <a:schemeClr val="dk1"/>
              </a:buClr>
              <a:buSzPts val="1100"/>
              <a:buFont typeface="Arial"/>
              <a:buNone/>
            </a:pPr>
            <a:r>
              <a:rPr lang="en-US" sz="1100">
                <a:solidFill>
                  <a:schemeClr val="dk1"/>
                </a:solidFill>
                <a:latin typeface="Calibri"/>
                <a:ea typeface="Calibri"/>
                <a:cs typeface="Calibri"/>
                <a:sym typeface="Calibri"/>
              </a:rPr>
              <a:t>On voit dans la zone bleue les informations les plus privées: l'origine raciale ou ethnique, les opinions politiques, les convictions religieuses, l'appartenance syndicale, les données de santé, génétiques ou biométriques, et la vie sexuelle. Ce sont des données qui, si elles tombent entre de mauvaises mains, peuvent exposer quelqu'un à de la discrimination, du chantage, ou pire. Imaginez qu'un employeur découvre votre religion ou votre état de santé sans que vous l'ayez voulu — c'est exactement le risque que le RGPD cherche à prévenir.</a:t>
            </a:r>
            <a:endParaRPr sz="1100">
              <a:solidFill>
                <a:schemeClr val="dk1"/>
              </a:solidFill>
              <a:latin typeface="Calibri"/>
              <a:ea typeface="Calibri"/>
              <a:cs typeface="Calibri"/>
              <a:sym typeface="Calibri"/>
            </a:endParaRPr>
          </a:p>
          <a:p>
            <a:pPr indent="0" lvl="0" marL="0" rtl="0" algn="l">
              <a:spcBef>
                <a:spcPts val="1200"/>
              </a:spcBef>
              <a:spcAft>
                <a:spcPts val="0"/>
              </a:spcAft>
              <a:buClr>
                <a:schemeClr val="dk1"/>
              </a:buClr>
              <a:buSzPts val="1100"/>
              <a:buFont typeface="Arial"/>
              <a:buNone/>
            </a:pPr>
            <a:r>
              <a:rPr lang="en-US" sz="1100">
                <a:solidFill>
                  <a:schemeClr val="dk1"/>
                </a:solidFill>
                <a:latin typeface="Calibri"/>
                <a:ea typeface="Calibri"/>
                <a:cs typeface="Calibri"/>
                <a:sym typeface="Calibri"/>
              </a:rPr>
              <a:t>🗣️ Intervenant·e A</a:t>
            </a:r>
            <a:endParaRPr sz="1100">
              <a:solidFill>
                <a:schemeClr val="dk1"/>
              </a:solidFill>
              <a:latin typeface="Calibri"/>
              <a:ea typeface="Calibri"/>
              <a:cs typeface="Calibri"/>
              <a:sym typeface="Calibri"/>
            </a:endParaRPr>
          </a:p>
          <a:p>
            <a:pPr indent="0" lvl="0" marL="0" rtl="0" algn="l">
              <a:spcBef>
                <a:spcPts val="1200"/>
              </a:spcBef>
              <a:spcAft>
                <a:spcPts val="0"/>
              </a:spcAft>
              <a:buClr>
                <a:schemeClr val="dk1"/>
              </a:buClr>
              <a:buSzPts val="1100"/>
              <a:buFont typeface="Arial"/>
              <a:buNone/>
            </a:pPr>
            <a:r>
              <a:rPr lang="en-US" sz="1100">
                <a:solidFill>
                  <a:schemeClr val="dk1"/>
                </a:solidFill>
                <a:latin typeface="Calibri"/>
                <a:ea typeface="Calibri"/>
                <a:cs typeface="Calibri"/>
                <a:sym typeface="Calibri"/>
              </a:rPr>
              <a:t>Ces données ne peuvent être utilisées que dans des cas très précis : si la personne a donné son accord explicitement et par écrit, si elle les a elle-même rendues publiques, ou dans des situations d'urgence vitale, de recherche scientifique, ou d'obligations légales comme le droit du travail.</a:t>
            </a:r>
            <a:endParaRPr sz="1100">
              <a:solidFill>
                <a:schemeClr val="dk1"/>
              </a:solidFill>
              <a:latin typeface="Calibri"/>
              <a:ea typeface="Calibri"/>
              <a:cs typeface="Calibri"/>
              <a:sym typeface="Calibri"/>
            </a:endParaRPr>
          </a:p>
          <a:p>
            <a:pPr indent="0" lvl="0" marL="0" rtl="0" algn="l">
              <a:spcBef>
                <a:spcPts val="1200"/>
              </a:spcBef>
              <a:spcAft>
                <a:spcPts val="0"/>
              </a:spcAft>
              <a:buClr>
                <a:schemeClr val="dk1"/>
              </a:buClr>
              <a:buSzPts val="1100"/>
              <a:buFont typeface="Arial"/>
              <a:buNone/>
            </a:pPr>
            <a:r>
              <a:rPr lang="en-US" sz="1100">
                <a:solidFill>
                  <a:schemeClr val="dk1"/>
                </a:solidFill>
                <a:latin typeface="Calibri"/>
                <a:ea typeface="Calibri"/>
                <a:cs typeface="Calibri"/>
                <a:sym typeface="Calibri"/>
              </a:rPr>
              <a:t>À côté, il y a les données "à haute protection" — pas interdites, mais à manipuler avec beaucoup de soin : vos coordonnées bancaires comme l'IBAN ou les numéros de carte, votre numéro de sécurité sociale, CNI ou passeport, les données liées à des condamnations pénales, et surtout les données des mineurs, pour lesquels la vigilance sur le consentement est renforcée.</a:t>
            </a:r>
            <a:endParaRPr sz="1100">
              <a:solidFill>
                <a:schemeClr val="dk1"/>
              </a:solidFill>
              <a:latin typeface="Calibri"/>
              <a:ea typeface="Calibri"/>
              <a:cs typeface="Calibri"/>
              <a:sym typeface="Calibri"/>
            </a:endParaRPr>
          </a:p>
          <a:p>
            <a:pPr indent="0" lvl="0" marL="0" rtl="0" algn="l">
              <a:spcBef>
                <a:spcPts val="1200"/>
              </a:spcBef>
              <a:spcAft>
                <a:spcPts val="1200"/>
              </a:spcAft>
              <a:buClr>
                <a:schemeClr val="dk1"/>
              </a:buClr>
              <a:buSzPts val="1100"/>
              <a:buFont typeface="Arial"/>
              <a:buNone/>
            </a:pPr>
            <a:r>
              <a:rPr lang="en-US" sz="1100">
                <a:solidFill>
                  <a:schemeClr val="dk1"/>
                </a:solidFill>
                <a:latin typeface="Calibri"/>
                <a:ea typeface="Calibri"/>
                <a:cs typeface="Calibri"/>
                <a:sym typeface="Calibri"/>
              </a:rPr>
              <a:t>Et ce n'est pas théorique : en 2024, le nombre de violations touchant plus d'un million de personnes a doublé en un an en France — et dans beaucoup de ces cas, c'est exactement ce type de données qui a été volé.</a:t>
            </a:r>
            <a:r>
              <a:rPr lang="en-US" sz="1100">
                <a:solidFill>
                  <a:schemeClr val="dk1"/>
                </a:solidFill>
                <a:uFill>
                  <a:noFill/>
                </a:uFill>
                <a:latin typeface="Calibri"/>
                <a:ea typeface="Calibri"/>
                <a:cs typeface="Calibri"/>
                <a:sym typeface="Calibri"/>
                <a:hlinkClick r:id="rId2">
                  <a:extLst>
                    <a:ext uri="{A12FA001-AC4F-418D-AE19-62706E023703}">
                      <ahyp:hlinkClr val="tx"/>
                    </a:ext>
                  </a:extLst>
                </a:hlinkClick>
              </a:rPr>
              <a:t> </a:t>
            </a:r>
            <a:r>
              <a:rPr lang="en-US" sz="1100" u="sng">
                <a:solidFill>
                  <a:srgbClr val="1155CC"/>
                </a:solidFill>
                <a:latin typeface="Calibri"/>
                <a:ea typeface="Calibri"/>
                <a:cs typeface="Calibri"/>
                <a:sym typeface="Calibri"/>
                <a:hlinkClick r:id="rId3">
                  <a:extLst>
                    <a:ext uri="{A12FA001-AC4F-418D-AE19-62706E023703}">
                      <ahyp:hlinkClr val="tx"/>
                    </a:ext>
                  </a:extLst>
                </a:hlinkClick>
              </a:rPr>
              <a:t>CNIL</a:t>
            </a:r>
            <a:endParaRPr/>
          </a:p>
        </p:txBody>
      </p:sp>
      <p:sp>
        <p:nvSpPr>
          <p:cNvPr id="363" name="Google Shape;363;p10:notes"/>
          <p:cNvSpPr txBox="1"/>
          <p:nvPr>
            <p:ph idx="12" type="sldNum"/>
          </p:nvPr>
        </p:nvSpPr>
        <p:spPr>
          <a:xfrm>
            <a:off x="3884760" y="8685360"/>
            <a:ext cx="2971500" cy="4584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Arial"/>
              <a:buNone/>
            </a:pPr>
            <a:fld id="{00000000-1234-1234-1234-123412341234}" type="slidenum">
              <a:rPr b="0" lang="en-US" sz="1200" u="none" strike="noStrike">
                <a:solidFill>
                  <a:schemeClr val="dk1"/>
                </a:solidFill>
                <a:latin typeface="Arial"/>
                <a:ea typeface="Arial"/>
                <a:cs typeface="Arial"/>
                <a:sym typeface="Arial"/>
              </a:rPr>
              <a:t>‹#›</a:t>
            </a:fld>
            <a:endParaRPr b="0" sz="1200" u="none" strike="noStrike">
              <a:solidFill>
                <a:srgbClr val="000000"/>
              </a:solidFill>
              <a:latin typeface="Times New Roman"/>
              <a:ea typeface="Times New Roman"/>
              <a:cs typeface="Times New Roman"/>
              <a:sym typeface="Times New Roman"/>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6" name="Shape 396"/>
        <p:cNvGrpSpPr/>
        <p:nvPr/>
      </p:nvGrpSpPr>
      <p:grpSpPr>
        <a:xfrm>
          <a:off x="0" y="0"/>
          <a:ext cx="0" cy="0"/>
          <a:chOff x="0" y="0"/>
          <a:chExt cx="0" cy="0"/>
        </a:xfrm>
      </p:grpSpPr>
      <p:sp>
        <p:nvSpPr>
          <p:cNvPr id="397" name="Google Shape;397;p11:notes"/>
          <p:cNvSpPr/>
          <p:nvPr>
            <p:ph idx="2" type="sldImg"/>
          </p:nvPr>
        </p:nvSpPr>
        <p:spPr>
          <a:xfrm>
            <a:off x="685800" y="1143000"/>
            <a:ext cx="5486040" cy="3085920"/>
          </a:xfrm>
          <a:custGeom>
            <a:rect b="b" l="l" r="r" t="t"/>
            <a:pathLst>
              <a:path extrusionOk="0" h="120000" w="120000">
                <a:moveTo>
                  <a:pt x="0" y="0"/>
                </a:moveTo>
                <a:lnTo>
                  <a:pt x="120000" y="0"/>
                </a:lnTo>
                <a:lnTo>
                  <a:pt x="120000" y="120000"/>
                </a:lnTo>
                <a:lnTo>
                  <a:pt x="0" y="120000"/>
                </a:lnTo>
                <a:close/>
              </a:path>
            </a:pathLst>
          </a:custGeom>
          <a:noFill/>
          <a:ln>
            <a:noFill/>
          </a:ln>
        </p:spPr>
      </p:sp>
      <p:sp>
        <p:nvSpPr>
          <p:cNvPr id="398" name="Google Shape;398;p11:notes"/>
          <p:cNvSpPr txBox="1"/>
          <p:nvPr>
            <p:ph idx="1" type="body"/>
          </p:nvPr>
        </p:nvSpPr>
        <p:spPr>
          <a:xfrm>
            <a:off x="685800" y="4400640"/>
            <a:ext cx="5486040" cy="3600000"/>
          </a:xfrm>
          <a:prstGeom prst="rect">
            <a:avLst/>
          </a:prstGeom>
          <a:noFill/>
          <a:ln>
            <a:noFill/>
          </a:ln>
        </p:spPr>
        <p:txBody>
          <a:bodyPr anchorCtr="0" anchor="t" bIns="45700" lIns="91425" spcFirstLastPara="1" rIns="91425" wrap="square" tIns="45700">
            <a:noAutofit/>
          </a:bodyPr>
          <a:lstStyle/>
          <a:p>
            <a:pPr indent="0" lvl="0" marL="0" rtl="0" algn="l">
              <a:spcBef>
                <a:spcPts val="900"/>
              </a:spcBef>
              <a:spcAft>
                <a:spcPts val="0"/>
              </a:spcAft>
              <a:buClr>
                <a:schemeClr val="dk1"/>
              </a:buClr>
              <a:buSzPts val="1100"/>
              <a:buFont typeface="Arial"/>
              <a:buNone/>
            </a:pPr>
            <a:r>
              <a:rPr b="1" lang="en-US" sz="1000">
                <a:solidFill>
                  <a:srgbClr val="7030A0"/>
                </a:solidFill>
                <a:latin typeface="Calibri"/>
                <a:ea typeface="Calibri"/>
                <a:cs typeface="Calibri"/>
                <a:sym typeface="Calibri"/>
              </a:rPr>
              <a:t>🗣️ Intervenant·e B</a:t>
            </a:r>
            <a:endParaRPr b="1" sz="1000">
              <a:solidFill>
                <a:srgbClr val="7030A0"/>
              </a:solidFill>
              <a:latin typeface="Calibri"/>
              <a:ea typeface="Calibri"/>
              <a:cs typeface="Calibri"/>
              <a:sym typeface="Calibri"/>
            </a:endParaRPr>
          </a:p>
          <a:p>
            <a:pPr indent="0" lvl="0" marL="228600" rtl="0" algn="l">
              <a:spcBef>
                <a:spcPts val="300"/>
              </a:spcBef>
              <a:spcAft>
                <a:spcPts val="0"/>
              </a:spcAft>
              <a:buClr>
                <a:schemeClr val="dk1"/>
              </a:buClr>
              <a:buSzPts val="1100"/>
              <a:buFont typeface="Arial"/>
              <a:buNone/>
            </a:pPr>
            <a:r>
              <a:rPr lang="en-US" sz="1100">
                <a:solidFill>
                  <a:schemeClr val="dk1"/>
                </a:solidFill>
                <a:latin typeface="Calibri"/>
                <a:ea typeface="Calibri"/>
                <a:cs typeface="Calibri"/>
                <a:sym typeface="Calibri"/>
              </a:rPr>
              <a:t>On aborde maintenant un aspect fascinant — et terrifiant — de la cybersécurité : l'ingénierie sociale, ou social engineering. Contrairement au hacking technique qui cible les machines, l'ingénierie sociale cible les personnes. Elle exploite la psychologie humaine : la confiance, la peur, l'autorité, l'urgence.</a:t>
            </a:r>
            <a:endParaRPr sz="1100">
              <a:solidFill>
                <a:schemeClr val="dk1"/>
              </a:solidFill>
              <a:latin typeface="Calibri"/>
              <a:ea typeface="Calibri"/>
              <a:cs typeface="Calibri"/>
              <a:sym typeface="Calibri"/>
            </a:endParaRPr>
          </a:p>
          <a:p>
            <a:pPr indent="0" lvl="0" marL="228600" rtl="0" algn="l">
              <a:spcBef>
                <a:spcPts val="500"/>
              </a:spcBef>
              <a:spcAft>
                <a:spcPts val="0"/>
              </a:spcAft>
              <a:buClr>
                <a:schemeClr val="dk1"/>
              </a:buClr>
              <a:buSzPts val="1100"/>
              <a:buFont typeface="Arial"/>
              <a:buNone/>
            </a:pPr>
            <a:r>
              <a:rPr lang="en-US" sz="1100">
                <a:solidFill>
                  <a:schemeClr val="dk1"/>
                </a:solidFill>
                <a:latin typeface="Calibri"/>
                <a:ea typeface="Calibri"/>
                <a:cs typeface="Calibri"/>
                <a:sym typeface="Calibri"/>
              </a:rPr>
              <a:t>Et c'est souvent beaucoup plus efficace que de casser des codes informatiques. Comme le disait Kevin Mitnick, l'un des hackers les plus célèbres de l'histoire — qui est ensuite devenu consultant en sécurité — : 'La sécurité humaine est le maillon le plus faible de toute la chaîne.'</a:t>
            </a:r>
            <a:endParaRPr sz="1100">
              <a:solidFill>
                <a:schemeClr val="dk1"/>
              </a:solidFill>
              <a:latin typeface="Calibri"/>
              <a:ea typeface="Calibri"/>
              <a:cs typeface="Calibri"/>
              <a:sym typeface="Calibri"/>
            </a:endParaRPr>
          </a:p>
          <a:p>
            <a:pPr indent="0" lvl="0" marL="228600" rtl="0" algn="l">
              <a:spcBef>
                <a:spcPts val="500"/>
              </a:spcBef>
              <a:spcAft>
                <a:spcPts val="0"/>
              </a:spcAft>
              <a:buClr>
                <a:schemeClr val="dk1"/>
              </a:buClr>
              <a:buSzPts val="1100"/>
              <a:buFont typeface="Arial"/>
              <a:buNone/>
            </a:pPr>
            <a:r>
              <a:rPr lang="en-US" sz="1100">
                <a:solidFill>
                  <a:schemeClr val="dk1"/>
                </a:solidFill>
                <a:latin typeface="Calibri"/>
                <a:ea typeface="Calibri"/>
                <a:cs typeface="Calibri"/>
                <a:sym typeface="Calibri"/>
              </a:rPr>
              <a:t>Premier exemple : le vishing, ou phishing vocal. Vous recevez un appel. La personne se présente comme étant du support informatique de votre entreprise. Elle vous dit : 'Votre ordinateur a été compromis, nous devons intervenir en urgence. Pouvez-vous me donner votre mot de passe pour que je puisse accéder à votre session ?' La règle absolue : aucun service informatique légitime ne vous demandera jamais votre mot de passe. Raccrochez, rappelez le numéro officiel du support.</a:t>
            </a:r>
            <a:endParaRPr sz="1100">
              <a:solidFill>
                <a:schemeClr val="dk1"/>
              </a:solidFill>
              <a:latin typeface="Calibri"/>
              <a:ea typeface="Calibri"/>
              <a:cs typeface="Calibri"/>
              <a:sym typeface="Calibri"/>
            </a:endParaRPr>
          </a:p>
          <a:p>
            <a:pPr indent="0" lvl="0" marL="0" rtl="0" algn="l">
              <a:spcBef>
                <a:spcPts val="900"/>
              </a:spcBef>
              <a:spcAft>
                <a:spcPts val="0"/>
              </a:spcAft>
              <a:buClr>
                <a:schemeClr val="dk1"/>
              </a:buClr>
              <a:buSzPts val="1100"/>
              <a:buFont typeface="Arial"/>
              <a:buNone/>
            </a:pPr>
            <a:r>
              <a:rPr b="1" lang="en-US" sz="1000">
                <a:solidFill>
                  <a:srgbClr val="0070C0"/>
                </a:solidFill>
                <a:latin typeface="Calibri"/>
                <a:ea typeface="Calibri"/>
                <a:cs typeface="Calibri"/>
                <a:sym typeface="Calibri"/>
              </a:rPr>
              <a:t>🗣️ Intervenant·e A</a:t>
            </a:r>
            <a:endParaRPr b="1" sz="1000">
              <a:solidFill>
                <a:srgbClr val="0070C0"/>
              </a:solidFill>
              <a:latin typeface="Calibri"/>
              <a:ea typeface="Calibri"/>
              <a:cs typeface="Calibri"/>
              <a:sym typeface="Calibri"/>
            </a:endParaRPr>
          </a:p>
          <a:p>
            <a:pPr indent="0" lvl="0" marL="228600" rtl="0" algn="l">
              <a:spcBef>
                <a:spcPts val="300"/>
              </a:spcBef>
              <a:spcAft>
                <a:spcPts val="0"/>
              </a:spcAft>
              <a:buClr>
                <a:schemeClr val="dk1"/>
              </a:buClr>
              <a:buSzPts val="1100"/>
              <a:buFont typeface="Arial"/>
              <a:buNone/>
            </a:pPr>
            <a:r>
              <a:rPr lang="en-US" sz="1100">
                <a:solidFill>
                  <a:schemeClr val="dk1"/>
                </a:solidFill>
                <a:latin typeface="Calibri"/>
                <a:ea typeface="Calibri"/>
                <a:cs typeface="Calibri"/>
                <a:sym typeface="Calibri"/>
              </a:rPr>
              <a:t>Deuxième exemple : le pretexting. Un inconnu se présente à l'accueil de votre entreprise. Il porte une salopette, a un sac à outils, et dit : 'Bonjour, je suis technicien chez [fournisseur de votre boîte], je viens pour la maintenance des climatiseurs.' En réalité, il cherche à accéder aux locaux pour brancher une clé USB malveillante sur un ordinateur, ou pour récupérer des documents confidentiels. La règle : demandez toujours une accréditation officielle et appelez l'entreprise prestataire pour confirmer.</a:t>
            </a:r>
            <a:endParaRPr sz="1100">
              <a:solidFill>
                <a:schemeClr val="dk1"/>
              </a:solidFill>
              <a:latin typeface="Calibri"/>
              <a:ea typeface="Calibri"/>
              <a:cs typeface="Calibri"/>
              <a:sym typeface="Calibri"/>
            </a:endParaRPr>
          </a:p>
          <a:p>
            <a:pPr indent="0" lvl="0" marL="228600" rtl="0" algn="l">
              <a:spcBef>
                <a:spcPts val="500"/>
              </a:spcBef>
              <a:spcAft>
                <a:spcPts val="0"/>
              </a:spcAft>
              <a:buClr>
                <a:schemeClr val="dk1"/>
              </a:buClr>
              <a:buSzPts val="1100"/>
              <a:buFont typeface="Arial"/>
              <a:buNone/>
            </a:pPr>
            <a:r>
              <a:rPr lang="en-US" sz="1100">
                <a:solidFill>
                  <a:schemeClr val="dk1"/>
                </a:solidFill>
                <a:latin typeface="Calibri"/>
                <a:ea typeface="Calibri"/>
                <a:cs typeface="Calibri"/>
                <a:sym typeface="Calibri"/>
              </a:rPr>
              <a:t>Troisième exemple : le baiting, l'appât. C'est peut-être le plus pervers. Un pirate dépose des clés USB dans le parking d'une entreprise. La clé est étiquetée 'Salaires 2024' ou 'Photos vacances d'été'. Un employé curieux — ou bien intentionné, pensant qu'une clé perdue devrait être rendue à son propriétaire — la branche sur son ordinateur. À cet instant, le malware s'installe automatiquement.</a:t>
            </a:r>
            <a:endParaRPr sz="1100">
              <a:solidFill>
                <a:schemeClr val="dk1"/>
              </a:solidFill>
              <a:latin typeface="Calibri"/>
              <a:ea typeface="Calibri"/>
              <a:cs typeface="Calibri"/>
              <a:sym typeface="Calibri"/>
            </a:endParaRPr>
          </a:p>
          <a:p>
            <a:pPr indent="0" lvl="0" marL="228600" rtl="0" algn="l">
              <a:spcBef>
                <a:spcPts val="500"/>
              </a:spcBef>
              <a:spcAft>
                <a:spcPts val="0"/>
              </a:spcAft>
              <a:buClr>
                <a:schemeClr val="dk1"/>
              </a:buClr>
              <a:buSzPts val="1100"/>
              <a:buFont typeface="Arial"/>
              <a:buNone/>
            </a:pPr>
            <a:r>
              <a:rPr lang="en-US" sz="1100">
                <a:solidFill>
                  <a:schemeClr val="dk1"/>
                </a:solidFill>
                <a:latin typeface="Calibri"/>
                <a:ea typeface="Calibri"/>
                <a:cs typeface="Calibri"/>
                <a:sym typeface="Calibri"/>
              </a:rPr>
              <a:t>Ce scénario peut sembler tiré par les cheveux, mais des expériences ont montré que 45 à 60% des personnes branchent effectivement une clé USB inconnue trouvée dans un espace public. La règle est absolue : ne branchez JAMAIS une clé USB dont vous ne connaissez pas l'origine.</a:t>
            </a:r>
            <a:endParaRPr sz="1100">
              <a:solidFill>
                <a:schemeClr val="dk1"/>
              </a:solidFill>
              <a:latin typeface="Calibri"/>
              <a:ea typeface="Calibri"/>
              <a:cs typeface="Calibri"/>
              <a:sym typeface="Calibri"/>
            </a:endParaRPr>
          </a:p>
          <a:p>
            <a:pPr indent="0" lvl="0" marL="228600" rtl="0" algn="l">
              <a:spcBef>
                <a:spcPts val="500"/>
              </a:spcBef>
              <a:spcAft>
                <a:spcPts val="500"/>
              </a:spcAft>
              <a:buClr>
                <a:schemeClr val="dk1"/>
              </a:buClr>
              <a:buSzPts val="1100"/>
              <a:buFont typeface="Arial"/>
              <a:buNone/>
            </a:pPr>
            <a:r>
              <a:rPr lang="en-US" sz="1100">
                <a:solidFill>
                  <a:schemeClr val="dk1"/>
                </a:solidFill>
                <a:latin typeface="Calibri"/>
                <a:ea typeface="Calibri"/>
                <a:cs typeface="Calibri"/>
                <a:sym typeface="Calibri"/>
              </a:rPr>
              <a:t>La règle d'or de l'ingénierie sociale : vérifiez TOUJOURS l'identité d'une personne avant de lui communiquer des informations sensibles, même si elle semble parfaitement légitime, même si elle semble être quelqu'un de votre entreprise, même si elle est en uniforme. La confiance est une vulnérabilité.</a:t>
            </a:r>
            <a:endParaRPr/>
          </a:p>
        </p:txBody>
      </p:sp>
      <p:sp>
        <p:nvSpPr>
          <p:cNvPr id="399" name="Google Shape;399;p11:notes"/>
          <p:cNvSpPr txBox="1"/>
          <p:nvPr>
            <p:ph idx="12" type="sldNum"/>
          </p:nvPr>
        </p:nvSpPr>
        <p:spPr>
          <a:xfrm>
            <a:off x="3884760" y="8685360"/>
            <a:ext cx="2971440" cy="45828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Arial"/>
              <a:buNone/>
            </a:pPr>
            <a:fld id="{00000000-1234-1234-1234-123412341234}" type="slidenum">
              <a:rPr b="0" lang="en-US" sz="1200" u="none" strike="noStrike">
                <a:solidFill>
                  <a:schemeClr val="dk1"/>
                </a:solidFill>
                <a:latin typeface="Arial"/>
                <a:ea typeface="Arial"/>
                <a:cs typeface="Arial"/>
                <a:sym typeface="Arial"/>
              </a:rPr>
              <a:t>‹#›</a:t>
            </a:fld>
            <a:endParaRPr b="0" sz="1200" u="none" strike="noStrike">
              <a:solidFill>
                <a:srgbClr val="000000"/>
              </a:solidFill>
              <a:latin typeface="Times New Roman"/>
              <a:ea typeface="Times New Roman"/>
              <a:cs typeface="Times New Roman"/>
              <a:sym typeface="Times New Roman"/>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7" name="Shape 427"/>
        <p:cNvGrpSpPr/>
        <p:nvPr/>
      </p:nvGrpSpPr>
      <p:grpSpPr>
        <a:xfrm>
          <a:off x="0" y="0"/>
          <a:ext cx="0" cy="0"/>
          <a:chOff x="0" y="0"/>
          <a:chExt cx="0" cy="0"/>
        </a:xfrm>
      </p:grpSpPr>
      <p:sp>
        <p:nvSpPr>
          <p:cNvPr id="428" name="Google Shape;428;p12:notes"/>
          <p:cNvSpPr/>
          <p:nvPr>
            <p:ph idx="2" type="sldImg"/>
          </p:nvPr>
        </p:nvSpPr>
        <p:spPr>
          <a:xfrm>
            <a:off x="685800" y="1143000"/>
            <a:ext cx="5486040" cy="3085920"/>
          </a:xfrm>
          <a:custGeom>
            <a:rect b="b" l="l" r="r" t="t"/>
            <a:pathLst>
              <a:path extrusionOk="0" h="120000" w="120000">
                <a:moveTo>
                  <a:pt x="0" y="0"/>
                </a:moveTo>
                <a:lnTo>
                  <a:pt x="120000" y="0"/>
                </a:lnTo>
                <a:lnTo>
                  <a:pt x="120000" y="120000"/>
                </a:lnTo>
                <a:lnTo>
                  <a:pt x="0" y="120000"/>
                </a:lnTo>
                <a:close/>
              </a:path>
            </a:pathLst>
          </a:custGeom>
          <a:noFill/>
          <a:ln>
            <a:noFill/>
          </a:ln>
        </p:spPr>
      </p:sp>
      <p:sp>
        <p:nvSpPr>
          <p:cNvPr id="429" name="Google Shape;429;p12:notes"/>
          <p:cNvSpPr txBox="1"/>
          <p:nvPr>
            <p:ph idx="1" type="body"/>
          </p:nvPr>
        </p:nvSpPr>
        <p:spPr>
          <a:xfrm>
            <a:off x="685800" y="4400640"/>
            <a:ext cx="5486040" cy="3600000"/>
          </a:xfrm>
          <a:prstGeom prst="rect">
            <a:avLst/>
          </a:prstGeom>
          <a:noFill/>
          <a:ln>
            <a:noFill/>
          </a:ln>
        </p:spPr>
        <p:txBody>
          <a:bodyPr anchorCtr="0" anchor="t" bIns="45700" lIns="91425" spcFirstLastPara="1" rIns="91425" wrap="square" tIns="45700">
            <a:noAutofit/>
          </a:bodyPr>
          <a:lstStyle/>
          <a:p>
            <a:pPr indent="0" lvl="0" marL="0" rtl="0" algn="l">
              <a:spcBef>
                <a:spcPts val="900"/>
              </a:spcBef>
              <a:spcAft>
                <a:spcPts val="0"/>
              </a:spcAft>
              <a:buClr>
                <a:schemeClr val="dk1"/>
              </a:buClr>
              <a:buSzPts val="1100"/>
              <a:buFont typeface="Arial"/>
              <a:buNone/>
            </a:pPr>
            <a:r>
              <a:rPr b="1" lang="en-US" sz="1000">
                <a:solidFill>
                  <a:srgbClr val="0070C0"/>
                </a:solidFill>
                <a:latin typeface="Calibri"/>
                <a:ea typeface="Calibri"/>
                <a:cs typeface="Calibri"/>
                <a:sym typeface="Calibri"/>
              </a:rPr>
              <a:t>🗣️ Intervenant·e A</a:t>
            </a:r>
            <a:endParaRPr b="1" sz="1000">
              <a:solidFill>
                <a:srgbClr val="0070C0"/>
              </a:solidFill>
              <a:latin typeface="Calibri"/>
              <a:ea typeface="Calibri"/>
              <a:cs typeface="Calibri"/>
              <a:sym typeface="Calibri"/>
            </a:endParaRPr>
          </a:p>
          <a:p>
            <a:pPr indent="0" lvl="0" marL="228600" rtl="0" algn="l">
              <a:spcBef>
                <a:spcPts val="300"/>
              </a:spcBef>
              <a:spcAft>
                <a:spcPts val="0"/>
              </a:spcAft>
              <a:buClr>
                <a:schemeClr val="dk1"/>
              </a:buClr>
              <a:buSzPts val="1100"/>
              <a:buFont typeface="Arial"/>
              <a:buNone/>
            </a:pPr>
            <a:r>
              <a:rPr lang="en-US" sz="1100">
                <a:solidFill>
                  <a:schemeClr val="dk1"/>
                </a:solidFill>
                <a:latin typeface="Calibri"/>
                <a:ea typeface="Calibri"/>
                <a:cs typeface="Calibri"/>
                <a:sym typeface="Calibri"/>
              </a:rPr>
              <a:t>On arrive à la fin de notre présentation. Avant de passer aux questions, voici le récapitulatif des cinq règles d'or que vous devriez retenir — et appliquer dès aujourd'hui.</a:t>
            </a:r>
            <a:endParaRPr sz="1100">
              <a:solidFill>
                <a:schemeClr val="dk1"/>
              </a:solidFill>
              <a:latin typeface="Calibri"/>
              <a:ea typeface="Calibri"/>
              <a:cs typeface="Calibri"/>
              <a:sym typeface="Calibri"/>
            </a:endParaRPr>
          </a:p>
          <a:p>
            <a:pPr indent="0" lvl="0" marL="228600" rtl="0" algn="l">
              <a:spcBef>
                <a:spcPts val="500"/>
              </a:spcBef>
              <a:spcAft>
                <a:spcPts val="0"/>
              </a:spcAft>
              <a:buClr>
                <a:schemeClr val="dk1"/>
              </a:buClr>
              <a:buSzPts val="1100"/>
              <a:buFont typeface="Arial"/>
              <a:buNone/>
            </a:pPr>
            <a:r>
              <a:rPr lang="en-US" sz="1100">
                <a:solidFill>
                  <a:schemeClr val="dk1"/>
                </a:solidFill>
                <a:latin typeface="Calibri"/>
                <a:ea typeface="Calibri"/>
                <a:cs typeface="Calibri"/>
                <a:sym typeface="Calibri"/>
              </a:rPr>
              <a:t>Un — Les mots de passe : utilisez un mot de passe d'au moins 12 caractères, unique pour chaque compte. Installez un gestionnaire de mots de passe comme Bitwarden. Activez la double authentification partout où c'est possible.</a:t>
            </a:r>
            <a:endParaRPr sz="1100">
              <a:solidFill>
                <a:schemeClr val="dk1"/>
              </a:solidFill>
              <a:latin typeface="Calibri"/>
              <a:ea typeface="Calibri"/>
              <a:cs typeface="Calibri"/>
              <a:sym typeface="Calibri"/>
            </a:endParaRPr>
          </a:p>
          <a:p>
            <a:pPr indent="0" lvl="0" marL="228600" rtl="0" algn="l">
              <a:spcBef>
                <a:spcPts val="500"/>
              </a:spcBef>
              <a:spcAft>
                <a:spcPts val="0"/>
              </a:spcAft>
              <a:buClr>
                <a:schemeClr val="dk1"/>
              </a:buClr>
              <a:buSzPts val="1100"/>
              <a:buFont typeface="Arial"/>
              <a:buNone/>
            </a:pPr>
            <a:r>
              <a:rPr lang="en-US" sz="1100">
                <a:solidFill>
                  <a:schemeClr val="dk1"/>
                </a:solidFill>
                <a:latin typeface="Calibri"/>
                <a:ea typeface="Calibri"/>
                <a:cs typeface="Calibri"/>
                <a:sym typeface="Calibri"/>
              </a:rPr>
              <a:t>Deux — Le phishing : vérifiez systématiquement l'adresse de l'expéditeur, pas seulement le nom affiché. Survolez les liens avant de cliquer. En cas de doute, ne cliquez pas et signalez.</a:t>
            </a:r>
            <a:endParaRPr sz="1100">
              <a:solidFill>
                <a:schemeClr val="dk1"/>
              </a:solidFill>
              <a:latin typeface="Calibri"/>
              <a:ea typeface="Calibri"/>
              <a:cs typeface="Calibri"/>
              <a:sym typeface="Calibri"/>
            </a:endParaRPr>
          </a:p>
          <a:p>
            <a:pPr indent="0" lvl="0" marL="228600" rtl="0" algn="l">
              <a:spcBef>
                <a:spcPts val="500"/>
              </a:spcBef>
              <a:spcAft>
                <a:spcPts val="0"/>
              </a:spcAft>
              <a:buClr>
                <a:schemeClr val="dk1"/>
              </a:buClr>
              <a:buSzPts val="1100"/>
              <a:buFont typeface="Arial"/>
              <a:buNone/>
            </a:pPr>
            <a:r>
              <a:rPr lang="en-US" sz="1100">
                <a:solidFill>
                  <a:schemeClr val="dk1"/>
                </a:solidFill>
                <a:latin typeface="Calibri"/>
                <a:ea typeface="Calibri"/>
                <a:cs typeface="Calibri"/>
                <a:sym typeface="Calibri"/>
              </a:rPr>
              <a:t>Trois — Les mises à jour : activez les mises à jour automatiques sur tous vos appareils. Ne reportez jamais à demain ce que vous pouvez installer ce soir. WannaCry aurait été évitable.</a:t>
            </a:r>
            <a:endParaRPr sz="1100">
              <a:solidFill>
                <a:schemeClr val="dk1"/>
              </a:solidFill>
              <a:latin typeface="Calibri"/>
              <a:ea typeface="Calibri"/>
              <a:cs typeface="Calibri"/>
              <a:sym typeface="Calibri"/>
            </a:endParaRPr>
          </a:p>
          <a:p>
            <a:pPr indent="0" lvl="0" marL="228600" rtl="0" algn="l">
              <a:spcBef>
                <a:spcPts val="500"/>
              </a:spcBef>
              <a:spcAft>
                <a:spcPts val="0"/>
              </a:spcAft>
              <a:buClr>
                <a:schemeClr val="dk1"/>
              </a:buClr>
              <a:buSzPts val="1100"/>
              <a:buFont typeface="Arial"/>
              <a:buNone/>
            </a:pPr>
            <a:r>
              <a:rPr lang="en-US" sz="1100">
                <a:solidFill>
                  <a:schemeClr val="dk1"/>
                </a:solidFill>
                <a:latin typeface="Calibri"/>
                <a:ea typeface="Calibri"/>
                <a:cs typeface="Calibri"/>
                <a:sym typeface="Calibri"/>
              </a:rPr>
              <a:t>Quatre — Le Wi-Fi public : utilisez un VPN ou votre connexion mobile 4G. Ne faites jamais d'opérations bancaires ou professionnelles sur un réseau Wi-Fi public.</a:t>
            </a:r>
            <a:endParaRPr sz="1100">
              <a:solidFill>
                <a:schemeClr val="dk1"/>
              </a:solidFill>
              <a:latin typeface="Calibri"/>
              <a:ea typeface="Calibri"/>
              <a:cs typeface="Calibri"/>
              <a:sym typeface="Calibri"/>
            </a:endParaRPr>
          </a:p>
          <a:p>
            <a:pPr indent="0" lvl="0" marL="228600" rtl="0" algn="l">
              <a:spcBef>
                <a:spcPts val="500"/>
              </a:spcBef>
              <a:spcAft>
                <a:spcPts val="0"/>
              </a:spcAft>
              <a:buClr>
                <a:schemeClr val="dk1"/>
              </a:buClr>
              <a:buSzPts val="1100"/>
              <a:buFont typeface="Arial"/>
              <a:buNone/>
            </a:pPr>
            <a:r>
              <a:rPr lang="en-US" sz="1100">
                <a:solidFill>
                  <a:schemeClr val="dk1"/>
                </a:solidFill>
                <a:latin typeface="Calibri"/>
                <a:ea typeface="Calibri"/>
                <a:cs typeface="Calibri"/>
                <a:sym typeface="Calibri"/>
              </a:rPr>
              <a:t>Cinq — Les données sensibles : ne partagez jamais votre mot de passe. Vérifiez avant d'envoyer toute information confidentielle. Connaissez vos droits RGPD.</a:t>
            </a:r>
            <a:endParaRPr sz="1100">
              <a:solidFill>
                <a:schemeClr val="dk1"/>
              </a:solidFill>
              <a:latin typeface="Calibri"/>
              <a:ea typeface="Calibri"/>
              <a:cs typeface="Calibri"/>
              <a:sym typeface="Calibri"/>
            </a:endParaRPr>
          </a:p>
          <a:p>
            <a:pPr indent="0" lvl="0" marL="0" rtl="0" algn="l">
              <a:spcBef>
                <a:spcPts val="900"/>
              </a:spcBef>
              <a:spcAft>
                <a:spcPts val="0"/>
              </a:spcAft>
              <a:buClr>
                <a:schemeClr val="dk1"/>
              </a:buClr>
              <a:buSzPts val="1100"/>
              <a:buFont typeface="Arial"/>
              <a:buNone/>
            </a:pPr>
            <a:r>
              <a:rPr b="1" lang="en-US" sz="1000">
                <a:solidFill>
                  <a:srgbClr val="7030A0"/>
                </a:solidFill>
                <a:latin typeface="Calibri"/>
                <a:ea typeface="Calibri"/>
                <a:cs typeface="Calibri"/>
                <a:sym typeface="Calibri"/>
              </a:rPr>
              <a:t>🗣️ Intervenant·e B</a:t>
            </a:r>
            <a:endParaRPr b="1" sz="1000">
              <a:solidFill>
                <a:srgbClr val="7030A0"/>
              </a:solidFill>
              <a:latin typeface="Calibri"/>
              <a:ea typeface="Calibri"/>
              <a:cs typeface="Calibri"/>
              <a:sym typeface="Calibri"/>
            </a:endParaRPr>
          </a:p>
          <a:p>
            <a:pPr indent="0" lvl="0" marL="228600" rtl="0" algn="l">
              <a:spcBef>
                <a:spcPts val="300"/>
              </a:spcBef>
              <a:spcAft>
                <a:spcPts val="500"/>
              </a:spcAft>
              <a:buClr>
                <a:schemeClr val="dk1"/>
              </a:buClr>
              <a:buSzPts val="1100"/>
              <a:buFont typeface="Arial"/>
              <a:buNone/>
            </a:pPr>
            <a:r>
              <a:rPr lang="en-US" sz="1100">
                <a:solidFill>
                  <a:schemeClr val="dk1"/>
                </a:solidFill>
                <a:latin typeface="Calibri"/>
                <a:ea typeface="Calibri"/>
                <a:cs typeface="Calibri"/>
                <a:sym typeface="Calibri"/>
              </a:rPr>
              <a:t>Ces cinq règles ne sont pas compliquées. Elles ne demandent pas d'être informaticien. Elles demandent juste un peu de vigilance et de bonnes habitudes. Et comme toute habitude, ça commence par une décision consciente — et ça devient automatique avec le temps.</a:t>
            </a:r>
            <a:endParaRPr/>
          </a:p>
        </p:txBody>
      </p:sp>
      <p:sp>
        <p:nvSpPr>
          <p:cNvPr id="430" name="Google Shape;430;p12:notes"/>
          <p:cNvSpPr txBox="1"/>
          <p:nvPr>
            <p:ph idx="12" type="sldNum"/>
          </p:nvPr>
        </p:nvSpPr>
        <p:spPr>
          <a:xfrm>
            <a:off x="3884760" y="8685360"/>
            <a:ext cx="2971440" cy="45828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Arial"/>
              <a:buNone/>
            </a:pPr>
            <a:fld id="{00000000-1234-1234-1234-123412341234}" type="slidenum">
              <a:rPr b="0" lang="en-US" sz="1200" u="none" strike="noStrike">
                <a:solidFill>
                  <a:schemeClr val="dk1"/>
                </a:solidFill>
                <a:latin typeface="Arial"/>
                <a:ea typeface="Arial"/>
                <a:cs typeface="Arial"/>
                <a:sym typeface="Arial"/>
              </a:rPr>
              <a:t>‹#›</a:t>
            </a:fld>
            <a:endParaRPr b="0" sz="1200" u="none" strike="noStrike">
              <a:solidFill>
                <a:srgbClr val="000000"/>
              </a:solidFill>
              <a:latin typeface="Times New Roman"/>
              <a:ea typeface="Times New Roman"/>
              <a:cs typeface="Times New Roman"/>
              <a:sym typeface="Times New Roman"/>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4" name="Shape 464"/>
        <p:cNvGrpSpPr/>
        <p:nvPr/>
      </p:nvGrpSpPr>
      <p:grpSpPr>
        <a:xfrm>
          <a:off x="0" y="0"/>
          <a:ext cx="0" cy="0"/>
          <a:chOff x="0" y="0"/>
          <a:chExt cx="0" cy="0"/>
        </a:xfrm>
      </p:grpSpPr>
      <p:sp>
        <p:nvSpPr>
          <p:cNvPr id="465" name="Google Shape;465;p13:notes"/>
          <p:cNvSpPr/>
          <p:nvPr>
            <p:ph idx="2" type="sldImg"/>
          </p:nvPr>
        </p:nvSpPr>
        <p:spPr>
          <a:xfrm>
            <a:off x="685800" y="1143000"/>
            <a:ext cx="5486040" cy="3085920"/>
          </a:xfrm>
          <a:custGeom>
            <a:rect b="b" l="l" r="r" t="t"/>
            <a:pathLst>
              <a:path extrusionOk="0" h="120000" w="120000">
                <a:moveTo>
                  <a:pt x="0" y="0"/>
                </a:moveTo>
                <a:lnTo>
                  <a:pt x="120000" y="0"/>
                </a:lnTo>
                <a:lnTo>
                  <a:pt x="120000" y="120000"/>
                </a:lnTo>
                <a:lnTo>
                  <a:pt x="0" y="120000"/>
                </a:lnTo>
                <a:close/>
              </a:path>
            </a:pathLst>
          </a:custGeom>
          <a:noFill/>
          <a:ln>
            <a:noFill/>
          </a:ln>
        </p:spPr>
      </p:sp>
      <p:sp>
        <p:nvSpPr>
          <p:cNvPr id="466" name="Google Shape;466;p13:notes"/>
          <p:cNvSpPr txBox="1"/>
          <p:nvPr>
            <p:ph idx="1" type="body"/>
          </p:nvPr>
        </p:nvSpPr>
        <p:spPr>
          <a:xfrm>
            <a:off x="685800" y="4400640"/>
            <a:ext cx="5486040" cy="3600000"/>
          </a:xfrm>
          <a:prstGeom prst="rect">
            <a:avLst/>
          </a:prstGeom>
          <a:noFill/>
          <a:ln>
            <a:noFill/>
          </a:ln>
        </p:spPr>
        <p:txBody>
          <a:bodyPr anchorCtr="0" anchor="t" bIns="45700" lIns="91425" spcFirstLastPara="1" rIns="91425" wrap="square" tIns="45700">
            <a:noAutofit/>
          </a:bodyPr>
          <a:lstStyle/>
          <a:p>
            <a:pPr indent="0" lvl="0" marL="0" rtl="0" algn="l">
              <a:spcBef>
                <a:spcPts val="900"/>
              </a:spcBef>
              <a:spcAft>
                <a:spcPts val="0"/>
              </a:spcAft>
              <a:buClr>
                <a:schemeClr val="dk1"/>
              </a:buClr>
              <a:buSzPts val="1100"/>
              <a:buFont typeface="Arial"/>
              <a:buNone/>
            </a:pPr>
            <a:r>
              <a:rPr b="1" lang="en-US" sz="1000">
                <a:solidFill>
                  <a:srgbClr val="0070C0"/>
                </a:solidFill>
                <a:latin typeface="Calibri"/>
                <a:ea typeface="Calibri"/>
                <a:cs typeface="Calibri"/>
                <a:sym typeface="Calibri"/>
              </a:rPr>
              <a:t>🗣️ Intervenant·e A</a:t>
            </a:r>
            <a:endParaRPr b="1" sz="1000">
              <a:solidFill>
                <a:srgbClr val="0070C0"/>
              </a:solidFill>
              <a:latin typeface="Calibri"/>
              <a:ea typeface="Calibri"/>
              <a:cs typeface="Calibri"/>
              <a:sym typeface="Calibri"/>
            </a:endParaRPr>
          </a:p>
          <a:p>
            <a:pPr indent="0" lvl="0" marL="228600" rtl="0" algn="l">
              <a:spcBef>
                <a:spcPts val="300"/>
              </a:spcBef>
              <a:spcAft>
                <a:spcPts val="0"/>
              </a:spcAft>
              <a:buClr>
                <a:schemeClr val="dk1"/>
              </a:buClr>
              <a:buSzPts val="1100"/>
              <a:buFont typeface="Arial"/>
              <a:buNone/>
            </a:pPr>
            <a:r>
              <a:rPr lang="en-US" sz="1100">
                <a:solidFill>
                  <a:schemeClr val="dk1"/>
                </a:solidFill>
                <a:latin typeface="Calibri"/>
                <a:ea typeface="Calibri"/>
                <a:cs typeface="Calibri"/>
                <a:sym typeface="Calibri"/>
              </a:rPr>
              <a:t>Pour conclure, gardez bien en tête cette réalité : dans la cybersécurité d'une entreprise, la technologie ne représente qu'une partie de la solution. Les pare-feux, les antivirus, les systèmes de détection d'intrusion — tout ça ne vaut rien si un employé clique sur un lien de phishing, utilise '123456' comme mot de passe, ou branche une clé USB inconnue.</a:t>
            </a:r>
            <a:endParaRPr sz="1100">
              <a:solidFill>
                <a:schemeClr val="dk1"/>
              </a:solidFill>
              <a:latin typeface="Calibri"/>
              <a:ea typeface="Calibri"/>
              <a:cs typeface="Calibri"/>
              <a:sym typeface="Calibri"/>
            </a:endParaRPr>
          </a:p>
          <a:p>
            <a:pPr indent="0" lvl="0" marL="228600" rtl="0" algn="l">
              <a:spcBef>
                <a:spcPts val="500"/>
              </a:spcBef>
              <a:spcAft>
                <a:spcPts val="0"/>
              </a:spcAft>
              <a:buClr>
                <a:schemeClr val="dk1"/>
              </a:buClr>
              <a:buSzPts val="1100"/>
              <a:buFont typeface="Arial"/>
              <a:buNone/>
            </a:pPr>
            <a:r>
              <a:rPr lang="en-US" sz="1100">
                <a:solidFill>
                  <a:schemeClr val="dk1"/>
                </a:solidFill>
                <a:latin typeface="Calibri"/>
                <a:ea typeface="Calibri"/>
                <a:cs typeface="Calibri"/>
                <a:sym typeface="Calibri"/>
              </a:rPr>
              <a:t>Comme le dit une maxime bien connue dans le monde de la cybersécurité : 'La sécurité d'une chaîne est celle de son maillon le plus faible.' Chacun d'entre vous, dans votre future vie professionnelle, sera ce maillon. La façon dont vous vous comporterez en ligne pourra protéger — ou compromettre — l'entreprise entière dans laquelle vous travaillerez.</a:t>
            </a:r>
            <a:endParaRPr sz="1100">
              <a:solidFill>
                <a:schemeClr val="dk1"/>
              </a:solidFill>
              <a:latin typeface="Calibri"/>
              <a:ea typeface="Calibri"/>
              <a:cs typeface="Calibri"/>
              <a:sym typeface="Calibri"/>
            </a:endParaRPr>
          </a:p>
          <a:p>
            <a:pPr indent="0" lvl="0" marL="0" rtl="0" algn="l">
              <a:spcBef>
                <a:spcPts val="900"/>
              </a:spcBef>
              <a:spcAft>
                <a:spcPts val="0"/>
              </a:spcAft>
              <a:buClr>
                <a:schemeClr val="dk1"/>
              </a:buClr>
              <a:buSzPts val="1100"/>
              <a:buFont typeface="Arial"/>
              <a:buNone/>
            </a:pPr>
            <a:r>
              <a:rPr b="1" lang="en-US" sz="1000">
                <a:solidFill>
                  <a:srgbClr val="7030A0"/>
                </a:solidFill>
                <a:latin typeface="Calibri"/>
                <a:ea typeface="Calibri"/>
                <a:cs typeface="Calibri"/>
                <a:sym typeface="Calibri"/>
              </a:rPr>
              <a:t>🗣️ Intervenant·e B</a:t>
            </a:r>
            <a:endParaRPr b="1" sz="1000">
              <a:solidFill>
                <a:srgbClr val="7030A0"/>
              </a:solidFill>
              <a:latin typeface="Calibri"/>
              <a:ea typeface="Calibri"/>
              <a:cs typeface="Calibri"/>
              <a:sym typeface="Calibri"/>
            </a:endParaRPr>
          </a:p>
          <a:p>
            <a:pPr indent="0" lvl="0" marL="228600" rtl="0" algn="l">
              <a:spcBef>
                <a:spcPts val="300"/>
              </a:spcBef>
              <a:spcAft>
                <a:spcPts val="0"/>
              </a:spcAft>
              <a:buClr>
                <a:schemeClr val="dk1"/>
              </a:buClr>
              <a:buSzPts val="1100"/>
              <a:buFont typeface="Arial"/>
              <a:buNone/>
            </a:pPr>
            <a:r>
              <a:rPr lang="en-US" sz="1100">
                <a:solidFill>
                  <a:schemeClr val="dk1"/>
                </a:solidFill>
                <a:latin typeface="Calibri"/>
                <a:ea typeface="Calibri"/>
                <a:cs typeface="Calibri"/>
                <a:sym typeface="Calibri"/>
              </a:rPr>
              <a:t>Un seul clic imprudent peut déclencher un ransomware qui paralyse une entreprise pendant des semaines. Un seul mot de passe réutilisé peut permettre à un pirate d'accéder à tous les systèmes. Mais inversement : un seul employé vigilant qui signale un email suspect peut empêcher une attaque.</a:t>
            </a:r>
            <a:endParaRPr sz="1100">
              <a:solidFill>
                <a:schemeClr val="dk1"/>
              </a:solidFill>
              <a:latin typeface="Calibri"/>
              <a:ea typeface="Calibri"/>
              <a:cs typeface="Calibri"/>
              <a:sym typeface="Calibri"/>
            </a:endParaRPr>
          </a:p>
          <a:p>
            <a:pPr indent="0" lvl="0" marL="228600" rtl="0" algn="l">
              <a:spcBef>
                <a:spcPts val="500"/>
              </a:spcBef>
              <a:spcAft>
                <a:spcPts val="0"/>
              </a:spcAft>
              <a:buClr>
                <a:schemeClr val="dk1"/>
              </a:buClr>
              <a:buSzPts val="1100"/>
              <a:buFont typeface="Arial"/>
              <a:buNone/>
            </a:pPr>
            <a:r>
              <a:rPr lang="en-US" sz="1100">
                <a:solidFill>
                  <a:schemeClr val="dk1"/>
                </a:solidFill>
                <a:latin typeface="Calibri"/>
                <a:ea typeface="Calibri"/>
                <a:cs typeface="Calibri"/>
                <a:sym typeface="Calibri"/>
              </a:rPr>
              <a:t>Vous avez maintenant les connaissances pour être cet employé vigilant. Merci beaucoup pour votre attention, et on est maintenant prêts à répondre à vos questions !</a:t>
            </a:r>
            <a:endParaRPr sz="1100">
              <a:solidFill>
                <a:schemeClr val="dk1"/>
              </a:solidFill>
              <a:latin typeface="Calibri"/>
              <a:ea typeface="Calibri"/>
              <a:cs typeface="Calibri"/>
              <a:sym typeface="Calibri"/>
            </a:endParaRPr>
          </a:p>
          <a:p>
            <a:pPr indent="0" lvl="0" marL="228600" rtl="0" algn="l">
              <a:spcBef>
                <a:spcPts val="500"/>
              </a:spcBef>
              <a:spcAft>
                <a:spcPts val="400"/>
              </a:spcAft>
              <a:buClr>
                <a:schemeClr val="dk1"/>
              </a:buClr>
              <a:buSzPts val="1100"/>
              <a:buFont typeface="Arial"/>
              <a:buNone/>
            </a:pPr>
            <a:r>
              <a:rPr i="1" lang="en-US" sz="1000">
                <a:solidFill>
                  <a:srgbClr val="595959"/>
                </a:solidFill>
                <a:latin typeface="Calibri"/>
                <a:ea typeface="Calibri"/>
                <a:cs typeface="Calibri"/>
                <a:sym typeface="Calibri"/>
              </a:rPr>
              <a:t>💡 Souriez, regardez le public, invitez les questions avec un geste ouvert.</a:t>
            </a:r>
            <a:endParaRPr/>
          </a:p>
        </p:txBody>
      </p:sp>
      <p:sp>
        <p:nvSpPr>
          <p:cNvPr id="467" name="Google Shape;467;p13:notes"/>
          <p:cNvSpPr txBox="1"/>
          <p:nvPr>
            <p:ph idx="12" type="sldNum"/>
          </p:nvPr>
        </p:nvSpPr>
        <p:spPr>
          <a:xfrm>
            <a:off x="3884760" y="8685360"/>
            <a:ext cx="2971440" cy="45828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Arial"/>
              <a:buNone/>
            </a:pPr>
            <a:fld id="{00000000-1234-1234-1234-123412341234}" type="slidenum">
              <a:rPr b="0" lang="en-US" sz="1200" u="none" strike="noStrike">
                <a:solidFill>
                  <a:schemeClr val="dk1"/>
                </a:solidFill>
                <a:latin typeface="Arial"/>
                <a:ea typeface="Arial"/>
                <a:cs typeface="Arial"/>
                <a:sym typeface="Arial"/>
              </a:rPr>
              <a:t>‹#›</a:t>
            </a:fld>
            <a:endParaRPr b="0" sz="1200" u="none" strike="noStrike">
              <a:solidFill>
                <a:srgbClr val="000000"/>
              </a:solidFill>
              <a:latin typeface="Times New Roman"/>
              <a:ea typeface="Times New Roman"/>
              <a:cs typeface="Times New Roman"/>
              <a:sym typeface="Times New Roman"/>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 name="Shape 34"/>
        <p:cNvGrpSpPr/>
        <p:nvPr/>
      </p:nvGrpSpPr>
      <p:grpSpPr>
        <a:xfrm>
          <a:off x="0" y="0"/>
          <a:ext cx="0" cy="0"/>
          <a:chOff x="0" y="0"/>
          <a:chExt cx="0" cy="0"/>
        </a:xfrm>
      </p:grpSpPr>
      <p:sp>
        <p:nvSpPr>
          <p:cNvPr id="35" name="Google Shape;35;p2:notes"/>
          <p:cNvSpPr/>
          <p:nvPr>
            <p:ph idx="2" type="sldImg"/>
          </p:nvPr>
        </p:nvSpPr>
        <p:spPr>
          <a:xfrm>
            <a:off x="685800" y="1143000"/>
            <a:ext cx="5486040" cy="3085920"/>
          </a:xfrm>
          <a:custGeom>
            <a:rect b="b" l="l" r="r" t="t"/>
            <a:pathLst>
              <a:path extrusionOk="0" h="120000" w="120000">
                <a:moveTo>
                  <a:pt x="0" y="0"/>
                </a:moveTo>
                <a:lnTo>
                  <a:pt x="120000" y="0"/>
                </a:lnTo>
                <a:lnTo>
                  <a:pt x="120000" y="120000"/>
                </a:lnTo>
                <a:lnTo>
                  <a:pt x="0" y="120000"/>
                </a:lnTo>
                <a:close/>
              </a:path>
            </a:pathLst>
          </a:custGeom>
          <a:noFill/>
          <a:ln>
            <a:noFill/>
          </a:ln>
        </p:spPr>
      </p:sp>
      <p:sp>
        <p:nvSpPr>
          <p:cNvPr id="36" name="Google Shape;36;p2:notes"/>
          <p:cNvSpPr txBox="1"/>
          <p:nvPr>
            <p:ph idx="1" type="body"/>
          </p:nvPr>
        </p:nvSpPr>
        <p:spPr>
          <a:xfrm>
            <a:off x="685800" y="4400640"/>
            <a:ext cx="5486040" cy="3600000"/>
          </a:xfrm>
          <a:prstGeom prst="rect">
            <a:avLst/>
          </a:prstGeom>
          <a:noFill/>
          <a:ln>
            <a:noFill/>
          </a:ln>
        </p:spPr>
        <p:txBody>
          <a:bodyPr anchorCtr="0" anchor="t" bIns="45700" lIns="91425" spcFirstLastPara="1" rIns="91425" wrap="square" tIns="45700">
            <a:noAutofit/>
          </a:bodyPr>
          <a:lstStyle/>
          <a:p>
            <a:pPr indent="0" lvl="0" marL="0" rtl="0" algn="l">
              <a:spcBef>
                <a:spcPts val="900"/>
              </a:spcBef>
              <a:spcAft>
                <a:spcPts val="0"/>
              </a:spcAft>
              <a:buClr>
                <a:schemeClr val="dk1"/>
              </a:buClr>
              <a:buSzPts val="1100"/>
              <a:buFont typeface="Arial"/>
              <a:buNone/>
            </a:pPr>
            <a:r>
              <a:rPr b="1" lang="en-US" sz="1000">
                <a:solidFill>
                  <a:srgbClr val="7030A0"/>
                </a:solidFill>
                <a:latin typeface="Calibri"/>
                <a:ea typeface="Calibri"/>
                <a:cs typeface="Calibri"/>
                <a:sym typeface="Calibri"/>
              </a:rPr>
              <a:t>🗣️ Intervenant·e B</a:t>
            </a:r>
            <a:endParaRPr b="1" sz="1000">
              <a:solidFill>
                <a:srgbClr val="7030A0"/>
              </a:solidFill>
              <a:latin typeface="Calibri"/>
              <a:ea typeface="Calibri"/>
              <a:cs typeface="Calibri"/>
              <a:sym typeface="Calibri"/>
            </a:endParaRPr>
          </a:p>
          <a:p>
            <a:pPr indent="0" lvl="0" marL="228600" rtl="0" algn="l">
              <a:spcBef>
                <a:spcPts val="300"/>
              </a:spcBef>
              <a:spcAft>
                <a:spcPts val="0"/>
              </a:spcAft>
              <a:buClr>
                <a:schemeClr val="dk1"/>
              </a:buClr>
              <a:buSzPts val="1100"/>
              <a:buFont typeface="Arial"/>
              <a:buNone/>
            </a:pPr>
            <a:r>
              <a:rPr lang="en-US" sz="1100">
                <a:solidFill>
                  <a:schemeClr val="dk1"/>
                </a:solidFill>
                <a:latin typeface="Calibri"/>
                <a:ea typeface="Calibri"/>
                <a:cs typeface="Calibri"/>
                <a:sym typeface="Calibri"/>
              </a:rPr>
              <a:t>On va passer en revue ces cinq thèmes les uns après les autres. Pour chaque thème, on va vous expliquer le risque, vous montrer des exemples concrets et réels — parce que ce qu'on va vous montrer, ça s'est vraiment passé — et on vous donnera les bonnes pratiques à adopter.</a:t>
            </a:r>
            <a:endParaRPr sz="1100">
              <a:solidFill>
                <a:schemeClr val="dk1"/>
              </a:solidFill>
              <a:latin typeface="Calibri"/>
              <a:ea typeface="Calibri"/>
              <a:cs typeface="Calibri"/>
              <a:sym typeface="Calibri"/>
            </a:endParaRPr>
          </a:p>
          <a:p>
            <a:pPr indent="0" lvl="0" marL="228600" rtl="0" algn="l">
              <a:spcBef>
                <a:spcPts val="500"/>
              </a:spcBef>
              <a:spcAft>
                <a:spcPts val="0"/>
              </a:spcAft>
              <a:buClr>
                <a:schemeClr val="dk1"/>
              </a:buClr>
              <a:buSzPts val="1100"/>
              <a:buFont typeface="Arial"/>
              <a:buNone/>
            </a:pPr>
            <a:r>
              <a:rPr lang="en-US" sz="1100">
                <a:solidFill>
                  <a:schemeClr val="dk1"/>
                </a:solidFill>
                <a:latin typeface="Calibri"/>
                <a:ea typeface="Calibri"/>
                <a:cs typeface="Calibri"/>
                <a:sym typeface="Calibri"/>
              </a:rPr>
              <a:t>Ne vous inquiétez pas si certains termes vous semblent techniques au départ, on va tout décortiquer simplement. L'idée c'est qu'à la fin de cette présentation, vous repartiez avec des réflexes concrets, pas avec un cours magistral théorique.</a:t>
            </a:r>
            <a:endParaRPr sz="1100">
              <a:solidFill>
                <a:schemeClr val="dk1"/>
              </a:solidFill>
              <a:latin typeface="Calibri"/>
              <a:ea typeface="Calibri"/>
              <a:cs typeface="Calibri"/>
              <a:sym typeface="Calibri"/>
            </a:endParaRPr>
          </a:p>
          <a:p>
            <a:pPr indent="0" lvl="0" marL="228600" rtl="0" algn="l">
              <a:spcBef>
                <a:spcPts val="500"/>
              </a:spcBef>
              <a:spcAft>
                <a:spcPts val="400"/>
              </a:spcAft>
              <a:buClr>
                <a:schemeClr val="dk1"/>
              </a:buClr>
              <a:buSzPts val="1100"/>
              <a:buFont typeface="Arial"/>
              <a:buNone/>
            </a:pPr>
            <a:r>
              <a:rPr i="1" lang="en-US" sz="1000">
                <a:solidFill>
                  <a:srgbClr val="595959"/>
                </a:solidFill>
                <a:latin typeface="Calibri"/>
                <a:ea typeface="Calibri"/>
                <a:cs typeface="Calibri"/>
                <a:sym typeface="Calibri"/>
              </a:rPr>
              <a:t>💡 Transition naturelle : 'Alors, commençons par le commencement : les mots de passe.'</a:t>
            </a:r>
            <a:endParaRPr sz="1100">
              <a:solidFill>
                <a:schemeClr val="dk1"/>
              </a:solidFill>
              <a:latin typeface="Calibri"/>
              <a:ea typeface="Calibri"/>
              <a:cs typeface="Calibri"/>
              <a:sym typeface="Calibri"/>
            </a:endParaRPr>
          </a:p>
        </p:txBody>
      </p:sp>
      <p:sp>
        <p:nvSpPr>
          <p:cNvPr id="37" name="Google Shape;37;p2:notes"/>
          <p:cNvSpPr txBox="1"/>
          <p:nvPr>
            <p:ph idx="12" type="sldNum"/>
          </p:nvPr>
        </p:nvSpPr>
        <p:spPr>
          <a:xfrm>
            <a:off x="3884760" y="8685360"/>
            <a:ext cx="2971440" cy="45828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Arial"/>
              <a:buNone/>
            </a:pPr>
            <a:fld id="{00000000-1234-1234-1234-123412341234}" type="slidenum">
              <a:rPr b="0" lang="en-US" sz="1200" u="none" strike="noStrike">
                <a:solidFill>
                  <a:schemeClr val="dk1"/>
                </a:solidFill>
                <a:latin typeface="Arial"/>
                <a:ea typeface="Arial"/>
                <a:cs typeface="Arial"/>
                <a:sym typeface="Arial"/>
              </a:rPr>
              <a:t>‹#›</a:t>
            </a:fld>
            <a:endParaRPr b="0" sz="1200" u="none" strike="noStrike">
              <a:solidFill>
                <a:srgbClr val="000000"/>
              </a:solidFill>
              <a:latin typeface="Times New Roman"/>
              <a:ea typeface="Times New Roman"/>
              <a:cs typeface="Times New Roman"/>
              <a:sym typeface="Times New Roman"/>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 name="Shape 66"/>
        <p:cNvGrpSpPr/>
        <p:nvPr/>
      </p:nvGrpSpPr>
      <p:grpSpPr>
        <a:xfrm>
          <a:off x="0" y="0"/>
          <a:ext cx="0" cy="0"/>
          <a:chOff x="0" y="0"/>
          <a:chExt cx="0" cy="0"/>
        </a:xfrm>
      </p:grpSpPr>
      <p:sp>
        <p:nvSpPr>
          <p:cNvPr id="67" name="Google Shape;67;p3:notes"/>
          <p:cNvSpPr/>
          <p:nvPr>
            <p:ph idx="2" type="sldImg"/>
          </p:nvPr>
        </p:nvSpPr>
        <p:spPr>
          <a:xfrm>
            <a:off x="685800" y="1143000"/>
            <a:ext cx="5486040" cy="3085920"/>
          </a:xfrm>
          <a:custGeom>
            <a:rect b="b" l="l" r="r" t="t"/>
            <a:pathLst>
              <a:path extrusionOk="0" h="120000" w="120000">
                <a:moveTo>
                  <a:pt x="0" y="0"/>
                </a:moveTo>
                <a:lnTo>
                  <a:pt x="120000" y="0"/>
                </a:lnTo>
                <a:lnTo>
                  <a:pt x="120000" y="120000"/>
                </a:lnTo>
                <a:lnTo>
                  <a:pt x="0" y="120000"/>
                </a:lnTo>
                <a:close/>
              </a:path>
            </a:pathLst>
          </a:custGeom>
          <a:noFill/>
          <a:ln>
            <a:noFill/>
          </a:ln>
        </p:spPr>
      </p:sp>
      <p:sp>
        <p:nvSpPr>
          <p:cNvPr id="68" name="Google Shape;68;p3:notes"/>
          <p:cNvSpPr txBox="1"/>
          <p:nvPr>
            <p:ph idx="1" type="body"/>
          </p:nvPr>
        </p:nvSpPr>
        <p:spPr>
          <a:xfrm>
            <a:off x="685800" y="4400640"/>
            <a:ext cx="5486040" cy="3600000"/>
          </a:xfrm>
          <a:prstGeom prst="rect">
            <a:avLst/>
          </a:prstGeom>
          <a:noFill/>
          <a:ln>
            <a:noFill/>
          </a:ln>
        </p:spPr>
        <p:txBody>
          <a:bodyPr anchorCtr="0" anchor="t" bIns="45700" lIns="91425" spcFirstLastPara="1" rIns="91425" wrap="square" tIns="45700">
            <a:noAutofit/>
          </a:bodyPr>
          <a:lstStyle/>
          <a:p>
            <a:pPr indent="0" lvl="0" marL="0" rtl="0" algn="l">
              <a:spcBef>
                <a:spcPts val="900"/>
              </a:spcBef>
              <a:spcAft>
                <a:spcPts val="0"/>
              </a:spcAft>
              <a:buClr>
                <a:schemeClr val="dk1"/>
              </a:buClr>
              <a:buSzPts val="1100"/>
              <a:buFont typeface="Arial"/>
              <a:buNone/>
            </a:pPr>
            <a:r>
              <a:rPr b="1" lang="en-US" sz="1000">
                <a:solidFill>
                  <a:srgbClr val="0070C0"/>
                </a:solidFill>
                <a:latin typeface="Calibri"/>
                <a:ea typeface="Calibri"/>
                <a:cs typeface="Calibri"/>
                <a:sym typeface="Calibri"/>
              </a:rPr>
              <a:t>🗣️ Intervenant·e A</a:t>
            </a:r>
            <a:endParaRPr b="1" sz="1000">
              <a:solidFill>
                <a:srgbClr val="0070C0"/>
              </a:solidFill>
              <a:latin typeface="Calibri"/>
              <a:ea typeface="Calibri"/>
              <a:cs typeface="Calibri"/>
              <a:sym typeface="Calibri"/>
            </a:endParaRPr>
          </a:p>
          <a:p>
            <a:pPr indent="0" lvl="0" marL="228600" rtl="0" algn="l">
              <a:spcBef>
                <a:spcPts val="300"/>
              </a:spcBef>
              <a:spcAft>
                <a:spcPts val="0"/>
              </a:spcAft>
              <a:buClr>
                <a:schemeClr val="dk1"/>
              </a:buClr>
              <a:buSzPts val="1100"/>
              <a:buFont typeface="Arial"/>
              <a:buNone/>
            </a:pPr>
            <a:r>
              <a:rPr lang="en-US" sz="1100">
                <a:solidFill>
                  <a:schemeClr val="dk1"/>
                </a:solidFill>
                <a:latin typeface="Calibri"/>
                <a:ea typeface="Calibri"/>
                <a:cs typeface="Calibri"/>
                <a:sym typeface="Calibri"/>
              </a:rPr>
              <a:t>Le mot de passe. On y est tous les jours : pour se connecter à sa boîte mail, à son compte bancaire, à Netflix, aux réseaux sociaux... Et pourtant, c'est probablement la partie de notre vie numérique qu'on gère le plus mal.</a:t>
            </a:r>
            <a:endParaRPr sz="1100">
              <a:solidFill>
                <a:schemeClr val="dk1"/>
              </a:solidFill>
              <a:latin typeface="Calibri"/>
              <a:ea typeface="Calibri"/>
              <a:cs typeface="Calibri"/>
              <a:sym typeface="Calibri"/>
            </a:endParaRPr>
          </a:p>
          <a:p>
            <a:pPr indent="0" lvl="0" marL="228600" rtl="0" algn="l">
              <a:spcBef>
                <a:spcPts val="500"/>
              </a:spcBef>
              <a:spcAft>
                <a:spcPts val="0"/>
              </a:spcAft>
              <a:buClr>
                <a:schemeClr val="dk1"/>
              </a:buClr>
              <a:buSzPts val="1100"/>
              <a:buFont typeface="Arial"/>
              <a:buNone/>
            </a:pPr>
            <a:r>
              <a:rPr lang="en-US" sz="1100">
                <a:solidFill>
                  <a:schemeClr val="dk1"/>
                </a:solidFill>
                <a:latin typeface="Calibri"/>
                <a:ea typeface="Calibri"/>
                <a:cs typeface="Calibri"/>
                <a:sym typeface="Calibri"/>
              </a:rPr>
              <a:t>Permettez-moi de vous citer quelques statistiques qui font froid dans le dos. Chaque année, le site NordPass publie la liste des mots de passe les plus utilisés dans le monde. En 2024, le numéro un mondial était toujours '123456'. Le deuxième : 'password'. Le troisième : 'azerty' pour la France. Un pirate informatique met moins d'une seconde à craquer ces mots de passe avec un simple programme automatique.</a:t>
            </a:r>
            <a:endParaRPr sz="1100">
              <a:solidFill>
                <a:schemeClr val="dk1"/>
              </a:solidFill>
              <a:latin typeface="Calibri"/>
              <a:ea typeface="Calibri"/>
              <a:cs typeface="Calibri"/>
              <a:sym typeface="Calibri"/>
            </a:endParaRPr>
          </a:p>
          <a:p>
            <a:pPr indent="0" lvl="0" marL="228600" rtl="0" algn="l">
              <a:spcBef>
                <a:spcPts val="500"/>
              </a:spcBef>
              <a:spcAft>
                <a:spcPts val="0"/>
              </a:spcAft>
              <a:buClr>
                <a:schemeClr val="dk1"/>
              </a:buClr>
              <a:buSzPts val="1100"/>
              <a:buFont typeface="Arial"/>
              <a:buNone/>
            </a:pPr>
            <a:r>
              <a:rPr lang="en-US" sz="1100">
                <a:solidFill>
                  <a:schemeClr val="dk1"/>
                </a:solidFill>
                <a:latin typeface="Calibri"/>
                <a:ea typeface="Calibri"/>
                <a:cs typeface="Calibri"/>
                <a:sym typeface="Calibri"/>
              </a:rPr>
              <a:t>Selon le rapport Verizon Data Breach Investigations,</a:t>
            </a:r>
            <a:endParaRPr sz="1100">
              <a:solidFill>
                <a:schemeClr val="dk1"/>
              </a:solidFill>
              <a:latin typeface="Calibri"/>
              <a:ea typeface="Calibri"/>
              <a:cs typeface="Calibri"/>
              <a:sym typeface="Calibri"/>
            </a:endParaRPr>
          </a:p>
          <a:p>
            <a:pPr indent="0" lvl="0" marL="228600" rtl="0" algn="l">
              <a:spcBef>
                <a:spcPts val="500"/>
              </a:spcBef>
              <a:spcAft>
                <a:spcPts val="0"/>
              </a:spcAft>
              <a:buClr>
                <a:schemeClr val="dk1"/>
              </a:buClr>
              <a:buSzPts val="1100"/>
              <a:buFont typeface="Arial"/>
              <a:buNone/>
            </a:pPr>
            <a:r>
              <a:rPr lang="en-US" sz="1100">
                <a:solidFill>
                  <a:schemeClr val="dk1"/>
                </a:solidFill>
                <a:latin typeface="Calibri"/>
                <a:ea typeface="Calibri"/>
                <a:cs typeface="Calibri"/>
                <a:sym typeface="Calibri"/>
              </a:rPr>
              <a:t> 80% des violations de données dans les entreprises impliquent un mot de passe faible ou réutilisé. </a:t>
            </a:r>
            <a:endParaRPr sz="1100">
              <a:solidFill>
                <a:schemeClr val="dk1"/>
              </a:solidFill>
              <a:latin typeface="Calibri"/>
              <a:ea typeface="Calibri"/>
              <a:cs typeface="Calibri"/>
              <a:sym typeface="Calibri"/>
            </a:endParaRPr>
          </a:p>
          <a:p>
            <a:pPr indent="0" lvl="0" marL="228600" rtl="0" algn="l">
              <a:spcBef>
                <a:spcPts val="500"/>
              </a:spcBef>
              <a:spcAft>
                <a:spcPts val="0"/>
              </a:spcAft>
              <a:buClr>
                <a:schemeClr val="dk1"/>
              </a:buClr>
              <a:buSzPts val="1100"/>
              <a:buFont typeface="Arial"/>
              <a:buNone/>
            </a:pPr>
            <a:r>
              <a:rPr lang="en-US" sz="1100">
                <a:solidFill>
                  <a:schemeClr val="dk1"/>
                </a:solidFill>
                <a:latin typeface="Calibri"/>
                <a:ea typeface="Calibri"/>
                <a:cs typeface="Calibri"/>
                <a:sym typeface="Calibri"/>
              </a:rPr>
              <a:t>80% ! Ça veut dire que 4 cyberattaques sur 5 auraient pu être évitées avec un meilleur mot de passe. C'est vertigineux.</a:t>
            </a:r>
            <a:endParaRPr sz="1100">
              <a:solidFill>
                <a:schemeClr val="dk1"/>
              </a:solidFill>
              <a:latin typeface="Calibri"/>
              <a:ea typeface="Calibri"/>
              <a:cs typeface="Calibri"/>
              <a:sym typeface="Calibri"/>
            </a:endParaRPr>
          </a:p>
          <a:p>
            <a:pPr indent="0" lvl="0" marL="0" rtl="0" algn="l">
              <a:spcBef>
                <a:spcPts val="900"/>
              </a:spcBef>
              <a:spcAft>
                <a:spcPts val="0"/>
              </a:spcAft>
              <a:buClr>
                <a:schemeClr val="dk1"/>
              </a:buClr>
              <a:buSzPts val="1100"/>
              <a:buFont typeface="Arial"/>
              <a:buNone/>
            </a:pPr>
            <a:r>
              <a:rPr b="1" lang="en-US" sz="1000">
                <a:solidFill>
                  <a:srgbClr val="7030A0"/>
                </a:solidFill>
                <a:latin typeface="Calibri"/>
                <a:ea typeface="Calibri"/>
                <a:cs typeface="Calibri"/>
                <a:sym typeface="Calibri"/>
              </a:rPr>
              <a:t>🗣️ Intervenant·e B</a:t>
            </a:r>
            <a:endParaRPr b="1" sz="1000">
              <a:solidFill>
                <a:srgbClr val="7030A0"/>
              </a:solidFill>
              <a:latin typeface="Calibri"/>
              <a:ea typeface="Calibri"/>
              <a:cs typeface="Calibri"/>
              <a:sym typeface="Calibri"/>
            </a:endParaRPr>
          </a:p>
          <a:p>
            <a:pPr indent="0" lvl="0" marL="228600" rtl="0" algn="l">
              <a:spcBef>
                <a:spcPts val="300"/>
              </a:spcBef>
              <a:spcAft>
                <a:spcPts val="0"/>
              </a:spcAft>
              <a:buClr>
                <a:schemeClr val="dk1"/>
              </a:buClr>
              <a:buSzPts val="1100"/>
              <a:buFont typeface="Arial"/>
              <a:buNone/>
            </a:pPr>
            <a:r>
              <a:rPr lang="en-US" sz="1100">
                <a:solidFill>
                  <a:schemeClr val="dk1"/>
                </a:solidFill>
                <a:latin typeface="Calibri"/>
                <a:ea typeface="Calibri"/>
                <a:cs typeface="Calibri"/>
                <a:sym typeface="Calibri"/>
              </a:rPr>
              <a:t>Alors c'est quoi, concrètement, un bon mot de passe ? Il y a quelques règles d'or à retenir.</a:t>
            </a:r>
            <a:endParaRPr sz="1100">
              <a:solidFill>
                <a:schemeClr val="dk1"/>
              </a:solidFill>
              <a:latin typeface="Calibri"/>
              <a:ea typeface="Calibri"/>
              <a:cs typeface="Calibri"/>
              <a:sym typeface="Calibri"/>
            </a:endParaRPr>
          </a:p>
          <a:p>
            <a:pPr indent="0" lvl="0" marL="228600" rtl="0" algn="l">
              <a:spcBef>
                <a:spcPts val="500"/>
              </a:spcBef>
              <a:spcAft>
                <a:spcPts val="0"/>
              </a:spcAft>
              <a:buClr>
                <a:schemeClr val="dk1"/>
              </a:buClr>
              <a:buSzPts val="1100"/>
              <a:buFont typeface="Arial"/>
              <a:buNone/>
            </a:pPr>
            <a:r>
              <a:rPr lang="en-US" sz="1100">
                <a:solidFill>
                  <a:schemeClr val="dk1"/>
                </a:solidFill>
                <a:latin typeface="Calibri"/>
                <a:ea typeface="Calibri"/>
                <a:cs typeface="Calibri"/>
                <a:sym typeface="Calibri"/>
              </a:rPr>
              <a:t>Premièrement, la longueur. Un mot de passe de 8 caractères peut être cracké en quelques heures par une machine moderne. 12 caractères, c'est déjà beaucoup mieux — plusieurs semaines. 16 caractères avec de la complexité, on parle de millions d'années. La longueur, c'est votre meilleure amie.</a:t>
            </a:r>
            <a:endParaRPr sz="1100">
              <a:solidFill>
                <a:schemeClr val="dk1"/>
              </a:solidFill>
              <a:latin typeface="Calibri"/>
              <a:ea typeface="Calibri"/>
              <a:cs typeface="Calibri"/>
              <a:sym typeface="Calibri"/>
            </a:endParaRPr>
          </a:p>
          <a:p>
            <a:pPr indent="0" lvl="0" marL="228600" rtl="0" algn="l">
              <a:spcBef>
                <a:spcPts val="500"/>
              </a:spcBef>
              <a:spcAft>
                <a:spcPts val="0"/>
              </a:spcAft>
              <a:buClr>
                <a:schemeClr val="dk1"/>
              </a:buClr>
              <a:buSzPts val="1100"/>
              <a:buFont typeface="Arial"/>
              <a:buNone/>
            </a:pPr>
            <a:r>
              <a:rPr lang="en-US" sz="1100">
                <a:solidFill>
                  <a:schemeClr val="dk1"/>
                </a:solidFill>
                <a:latin typeface="Calibri"/>
                <a:ea typeface="Calibri"/>
                <a:cs typeface="Calibri"/>
                <a:sym typeface="Calibri"/>
              </a:rPr>
              <a:t>Deuxièmement, la complexité. Mélangez majuscules, minuscules, chiffres et symboles. 'Pierre1990' c'est nul — c'est un prénom courant suivi d'une date de naissance, les deux premières choses qu'un pirate qui vous connaît va essayer.</a:t>
            </a:r>
            <a:endParaRPr sz="1100">
              <a:solidFill>
                <a:schemeClr val="dk1"/>
              </a:solidFill>
              <a:latin typeface="Calibri"/>
              <a:ea typeface="Calibri"/>
              <a:cs typeface="Calibri"/>
              <a:sym typeface="Calibri"/>
            </a:endParaRPr>
          </a:p>
          <a:p>
            <a:pPr indent="0" lvl="0" marL="228600" rtl="0" algn="l">
              <a:spcBef>
                <a:spcPts val="500"/>
              </a:spcBef>
              <a:spcAft>
                <a:spcPts val="0"/>
              </a:spcAft>
              <a:buClr>
                <a:schemeClr val="dk1"/>
              </a:buClr>
              <a:buSzPts val="1100"/>
              <a:buFont typeface="Arial"/>
              <a:buNone/>
            </a:pPr>
            <a:r>
              <a:rPr lang="en-US" sz="1100">
                <a:solidFill>
                  <a:schemeClr val="dk1"/>
                </a:solidFill>
                <a:latin typeface="Calibri"/>
                <a:ea typeface="Calibri"/>
                <a:cs typeface="Calibri"/>
                <a:sym typeface="Calibri"/>
              </a:rPr>
              <a:t>Troisièmement — et c'est peut-être le plus important — un mot de passe différent par compte. Pourquoi ? Parce que si vous utilisez le même mot de passe partout, et qu'un seul site se fait pirater — et ça arrive très souvent — le pirate a accès à TOUT. Votre mail, votre banque, votre compte Amazon. C'est ce qu'on appelle le 'credential stuffing' : on prend les identifiants volés sur un site et on les essaie partout ailleurs.</a:t>
            </a:r>
            <a:endParaRPr sz="1100">
              <a:solidFill>
                <a:schemeClr val="dk1"/>
              </a:solidFill>
              <a:latin typeface="Calibri"/>
              <a:ea typeface="Calibri"/>
              <a:cs typeface="Calibri"/>
              <a:sym typeface="Calibri"/>
            </a:endParaRPr>
          </a:p>
          <a:p>
            <a:pPr indent="0" lvl="0" marL="0" rtl="0" algn="l">
              <a:spcBef>
                <a:spcPts val="900"/>
              </a:spcBef>
              <a:spcAft>
                <a:spcPts val="0"/>
              </a:spcAft>
              <a:buClr>
                <a:schemeClr val="dk1"/>
              </a:buClr>
              <a:buSzPts val="1100"/>
              <a:buFont typeface="Arial"/>
              <a:buNone/>
            </a:pPr>
            <a:r>
              <a:rPr b="1" lang="en-US" sz="1000">
                <a:solidFill>
                  <a:srgbClr val="0070C0"/>
                </a:solidFill>
                <a:latin typeface="Calibri"/>
                <a:ea typeface="Calibri"/>
                <a:cs typeface="Calibri"/>
                <a:sym typeface="Calibri"/>
              </a:rPr>
              <a:t>🗣️ Intervenant·e A</a:t>
            </a:r>
            <a:endParaRPr b="1" sz="1000">
              <a:solidFill>
                <a:srgbClr val="0070C0"/>
              </a:solidFill>
              <a:latin typeface="Calibri"/>
              <a:ea typeface="Calibri"/>
              <a:cs typeface="Calibri"/>
              <a:sym typeface="Calibri"/>
            </a:endParaRPr>
          </a:p>
          <a:p>
            <a:pPr indent="0" lvl="0" marL="228600" rtl="0" algn="l">
              <a:spcBef>
                <a:spcPts val="300"/>
              </a:spcBef>
              <a:spcAft>
                <a:spcPts val="0"/>
              </a:spcAft>
              <a:buClr>
                <a:schemeClr val="dk1"/>
              </a:buClr>
              <a:buSzPts val="1100"/>
              <a:buFont typeface="Arial"/>
              <a:buNone/>
            </a:pPr>
            <a:r>
              <a:rPr lang="en-US" sz="1100">
                <a:solidFill>
                  <a:schemeClr val="dk1"/>
                </a:solidFill>
                <a:latin typeface="Calibri"/>
                <a:ea typeface="Calibri"/>
                <a:cs typeface="Calibri"/>
                <a:sym typeface="Calibri"/>
              </a:rPr>
              <a:t>Il existe une technique très efficace qu'on appelle la 'phrase de passe'. Au lieu de chercher à mémoriser une suite de caractères absurdes comme 'K#9mP!vL2@qR', vous choisissez 4 ou 5 mots totalement aléatoires et vous les assemblez. Par exemple : 'Cheval-Batterie-Escalier-42!'. C'est long — 26 caractères — c'est mémorisable, et c'est extrêmement difficile à craquer, même pour les meilleurs algorithmes. L'outil de calcul HaveIBeenPwned estime à plusieurs milliards d'années le temps nécessaire pour craquer ce type de mot de passe.</a:t>
            </a:r>
            <a:endParaRPr sz="1100">
              <a:solidFill>
                <a:schemeClr val="dk1"/>
              </a:solidFill>
              <a:latin typeface="Calibri"/>
              <a:ea typeface="Calibri"/>
              <a:cs typeface="Calibri"/>
              <a:sym typeface="Calibri"/>
            </a:endParaRPr>
          </a:p>
          <a:p>
            <a:pPr indent="0" lvl="0" marL="228600" rtl="0" algn="l">
              <a:spcBef>
                <a:spcPts val="500"/>
              </a:spcBef>
              <a:spcAft>
                <a:spcPts val="400"/>
              </a:spcAft>
              <a:buClr>
                <a:schemeClr val="dk1"/>
              </a:buClr>
              <a:buSzPts val="1100"/>
              <a:buFont typeface="Arial"/>
              <a:buNone/>
            </a:pPr>
            <a:r>
              <a:rPr i="1" lang="en-US" sz="1000">
                <a:solidFill>
                  <a:srgbClr val="595959"/>
                </a:solidFill>
                <a:latin typeface="Calibri"/>
                <a:ea typeface="Calibri"/>
                <a:cs typeface="Calibri"/>
                <a:sym typeface="Calibri"/>
              </a:rPr>
              <a:t>💡 Si vous voulez, vous pouvez faire participer l'auditoire : 'Quelqu'un peut me dire un mot au hasard ? Et un deuxième ?' et construire une phrase de passe en direct.</a:t>
            </a:r>
            <a:endParaRPr/>
          </a:p>
        </p:txBody>
      </p:sp>
      <p:sp>
        <p:nvSpPr>
          <p:cNvPr id="69" name="Google Shape;69;p3:notes"/>
          <p:cNvSpPr txBox="1"/>
          <p:nvPr>
            <p:ph idx="12" type="sldNum"/>
          </p:nvPr>
        </p:nvSpPr>
        <p:spPr>
          <a:xfrm>
            <a:off x="3884760" y="8685360"/>
            <a:ext cx="2971440" cy="45828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Arial"/>
              <a:buNone/>
            </a:pPr>
            <a:fld id="{00000000-1234-1234-1234-123412341234}" type="slidenum">
              <a:rPr b="0" lang="en-US" sz="1200" u="none" strike="noStrike">
                <a:solidFill>
                  <a:schemeClr val="dk1"/>
                </a:solidFill>
                <a:latin typeface="Arial"/>
                <a:ea typeface="Arial"/>
                <a:cs typeface="Arial"/>
                <a:sym typeface="Arial"/>
              </a:rPr>
              <a:t>‹#›</a:t>
            </a:fld>
            <a:endParaRPr b="0" sz="1200" u="none" strike="noStrike">
              <a:solidFill>
                <a:srgbClr val="000000"/>
              </a:solidFill>
              <a:latin typeface="Times New Roman"/>
              <a:ea typeface="Times New Roman"/>
              <a:cs typeface="Times New Roman"/>
              <a:sym typeface="Times New Roman"/>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 name="Shape 96"/>
        <p:cNvGrpSpPr/>
        <p:nvPr/>
      </p:nvGrpSpPr>
      <p:grpSpPr>
        <a:xfrm>
          <a:off x="0" y="0"/>
          <a:ext cx="0" cy="0"/>
          <a:chOff x="0" y="0"/>
          <a:chExt cx="0" cy="0"/>
        </a:xfrm>
      </p:grpSpPr>
      <p:sp>
        <p:nvSpPr>
          <p:cNvPr id="97" name="Google Shape;97;p4:notes"/>
          <p:cNvSpPr/>
          <p:nvPr>
            <p:ph idx="2" type="sldImg"/>
          </p:nvPr>
        </p:nvSpPr>
        <p:spPr>
          <a:xfrm>
            <a:off x="685800" y="1143000"/>
            <a:ext cx="5486040" cy="3085920"/>
          </a:xfrm>
          <a:custGeom>
            <a:rect b="b" l="l" r="r" t="t"/>
            <a:pathLst>
              <a:path extrusionOk="0" h="120000" w="120000">
                <a:moveTo>
                  <a:pt x="0" y="0"/>
                </a:moveTo>
                <a:lnTo>
                  <a:pt x="120000" y="0"/>
                </a:lnTo>
                <a:lnTo>
                  <a:pt x="120000" y="120000"/>
                </a:lnTo>
                <a:lnTo>
                  <a:pt x="0" y="120000"/>
                </a:lnTo>
                <a:close/>
              </a:path>
            </a:pathLst>
          </a:custGeom>
          <a:noFill/>
          <a:ln>
            <a:noFill/>
          </a:ln>
        </p:spPr>
      </p:sp>
      <p:sp>
        <p:nvSpPr>
          <p:cNvPr id="98" name="Google Shape;98;p4:notes"/>
          <p:cNvSpPr txBox="1"/>
          <p:nvPr>
            <p:ph idx="1" type="body"/>
          </p:nvPr>
        </p:nvSpPr>
        <p:spPr>
          <a:xfrm>
            <a:off x="685800" y="4400640"/>
            <a:ext cx="5486040" cy="3600000"/>
          </a:xfrm>
          <a:prstGeom prst="rect">
            <a:avLst/>
          </a:prstGeom>
          <a:noFill/>
          <a:ln>
            <a:noFill/>
          </a:ln>
        </p:spPr>
        <p:txBody>
          <a:bodyPr anchorCtr="0" anchor="t" bIns="45700" lIns="91425" spcFirstLastPara="1" rIns="91425" wrap="square" tIns="45700">
            <a:noAutofit/>
          </a:bodyPr>
          <a:lstStyle/>
          <a:p>
            <a:pPr indent="0" lvl="0" marL="0" rtl="0" algn="l">
              <a:spcBef>
                <a:spcPts val="900"/>
              </a:spcBef>
              <a:spcAft>
                <a:spcPts val="0"/>
              </a:spcAft>
              <a:buClr>
                <a:schemeClr val="dk1"/>
              </a:buClr>
              <a:buSzPts val="1100"/>
              <a:buFont typeface="Arial"/>
              <a:buNone/>
            </a:pPr>
            <a:r>
              <a:rPr b="1" lang="en-US" sz="1000">
                <a:solidFill>
                  <a:srgbClr val="7030A0"/>
                </a:solidFill>
                <a:latin typeface="Calibri"/>
                <a:ea typeface="Calibri"/>
                <a:cs typeface="Calibri"/>
                <a:sym typeface="Calibri"/>
              </a:rPr>
              <a:t>🗣️ Intervenant·e B</a:t>
            </a:r>
            <a:endParaRPr b="1" sz="1000">
              <a:solidFill>
                <a:srgbClr val="7030A0"/>
              </a:solidFill>
              <a:latin typeface="Calibri"/>
              <a:ea typeface="Calibri"/>
              <a:cs typeface="Calibri"/>
              <a:sym typeface="Calibri"/>
            </a:endParaRPr>
          </a:p>
          <a:p>
            <a:pPr indent="0" lvl="0" marL="228600" rtl="0" algn="l">
              <a:spcBef>
                <a:spcPts val="300"/>
              </a:spcBef>
              <a:spcAft>
                <a:spcPts val="0"/>
              </a:spcAft>
              <a:buClr>
                <a:schemeClr val="dk1"/>
              </a:buClr>
              <a:buSzPts val="1100"/>
              <a:buFont typeface="Arial"/>
              <a:buNone/>
            </a:pPr>
            <a:r>
              <a:rPr lang="en-US" sz="1100">
                <a:solidFill>
                  <a:schemeClr val="dk1"/>
                </a:solidFill>
                <a:latin typeface="Calibri"/>
                <a:ea typeface="Calibri"/>
                <a:cs typeface="Calibri"/>
                <a:sym typeface="Calibri"/>
              </a:rPr>
              <a:t>Maintenant vous vous demandez : 'C'est bien beau tout ça, mais comment faire pour retenir 50 mots de passe différents ?' La réponse : vous n'avez pas à les retenir. C'est là qu'entre en jeu les gestionnaires de mots de passe.</a:t>
            </a:r>
            <a:endParaRPr sz="1100">
              <a:solidFill>
                <a:schemeClr val="dk1"/>
              </a:solidFill>
              <a:latin typeface="Calibri"/>
              <a:ea typeface="Calibri"/>
              <a:cs typeface="Calibri"/>
              <a:sym typeface="Calibri"/>
            </a:endParaRPr>
          </a:p>
          <a:p>
            <a:pPr indent="0" lvl="0" marL="228600" rtl="0" algn="l">
              <a:spcBef>
                <a:spcPts val="500"/>
              </a:spcBef>
              <a:spcAft>
                <a:spcPts val="0"/>
              </a:spcAft>
              <a:buClr>
                <a:schemeClr val="dk1"/>
              </a:buClr>
              <a:buSzPts val="1100"/>
              <a:buFont typeface="Arial"/>
              <a:buNone/>
            </a:pPr>
            <a:r>
              <a:rPr lang="en-US" sz="1100">
                <a:solidFill>
                  <a:schemeClr val="dk1"/>
                </a:solidFill>
                <a:latin typeface="Calibri"/>
                <a:ea typeface="Calibri"/>
                <a:cs typeface="Calibri"/>
                <a:sym typeface="Calibri"/>
              </a:rPr>
              <a:t>Un gestionnaire de mots de passe, c'est une sorte de coffre-fort numérique chiffré. Vous ne retenez plus qu'un seul mot de passe maître — celui-là, il faut qu'il soit vraiment solide — et le gestionnaire génère et stocke automatiquement des mots de passe ultra-complexes pour chacun de vos comptes.</a:t>
            </a:r>
            <a:endParaRPr sz="1100">
              <a:solidFill>
                <a:schemeClr val="dk1"/>
              </a:solidFill>
              <a:latin typeface="Calibri"/>
              <a:ea typeface="Calibri"/>
              <a:cs typeface="Calibri"/>
              <a:sym typeface="Calibri"/>
            </a:endParaRPr>
          </a:p>
          <a:p>
            <a:pPr indent="0" lvl="0" marL="228600" rtl="0" algn="l">
              <a:spcBef>
                <a:spcPts val="500"/>
              </a:spcBef>
              <a:spcAft>
                <a:spcPts val="0"/>
              </a:spcAft>
              <a:buClr>
                <a:schemeClr val="dk1"/>
              </a:buClr>
              <a:buSzPts val="1100"/>
              <a:buFont typeface="Arial"/>
              <a:buNone/>
            </a:pPr>
            <a:r>
              <a:rPr lang="en-US" sz="1100">
                <a:solidFill>
                  <a:schemeClr val="dk1"/>
                </a:solidFill>
                <a:latin typeface="Calibri"/>
                <a:ea typeface="Calibri"/>
                <a:cs typeface="Calibri"/>
                <a:sym typeface="Calibri"/>
              </a:rPr>
              <a:t>Il existe plusieurs solutions reconnues. Bitwarden est gratuit, open source, et son code a été audité publiquement — ce qui signifie que n'importe qui peut vérifier qu'il n'espionne pas vos données. KeePass fonctionne entièrement hors ligne, sur votre machine, sans cloud : parfait pour les plus paranoïaques d'entre vous. 1Password est une solution payante très complète, utilisée par de nombreuses entreprises.</a:t>
            </a:r>
            <a:endParaRPr sz="1100">
              <a:solidFill>
                <a:schemeClr val="dk1"/>
              </a:solidFill>
              <a:latin typeface="Calibri"/>
              <a:ea typeface="Calibri"/>
              <a:cs typeface="Calibri"/>
              <a:sym typeface="Calibri"/>
            </a:endParaRPr>
          </a:p>
          <a:p>
            <a:pPr indent="0" lvl="0" marL="228600" rtl="0" algn="l">
              <a:spcBef>
                <a:spcPts val="500"/>
              </a:spcBef>
              <a:spcAft>
                <a:spcPts val="0"/>
              </a:spcAft>
              <a:buClr>
                <a:schemeClr val="dk1"/>
              </a:buClr>
              <a:buSzPts val="1100"/>
              <a:buFont typeface="Arial"/>
              <a:buNone/>
            </a:pPr>
            <a:r>
              <a:rPr lang="en-US" sz="1100">
                <a:solidFill>
                  <a:schemeClr val="dk1"/>
                </a:solidFill>
                <a:latin typeface="Calibri"/>
                <a:ea typeface="Calibri"/>
                <a:cs typeface="Calibri"/>
                <a:sym typeface="Calibri"/>
              </a:rPr>
              <a:t>La question qu'on nous pose souvent : 'Mais si mon gestionnaire se fait pirater, j'ai tout perdu d'un coup ?' C'est une crainte légitime. Mais la réalité, c'est que ces outils utilisent un chiffrement AES-256 — le même que les banques et l'armée — et que votre mot de passe maître n'est jamais envoyé sur leurs serveurs. En pratique, un gestionnaire bien utilisé est infiniment plus sûr que de réutiliser '123456' partout.</a:t>
            </a:r>
            <a:endParaRPr sz="1100">
              <a:solidFill>
                <a:schemeClr val="dk1"/>
              </a:solidFill>
              <a:latin typeface="Calibri"/>
              <a:ea typeface="Calibri"/>
              <a:cs typeface="Calibri"/>
              <a:sym typeface="Calibri"/>
            </a:endParaRPr>
          </a:p>
          <a:p>
            <a:pPr indent="0" lvl="0" marL="0" rtl="0" algn="l">
              <a:spcBef>
                <a:spcPts val="900"/>
              </a:spcBef>
              <a:spcAft>
                <a:spcPts val="0"/>
              </a:spcAft>
              <a:buClr>
                <a:schemeClr val="dk1"/>
              </a:buClr>
              <a:buSzPts val="1100"/>
              <a:buFont typeface="Arial"/>
              <a:buNone/>
            </a:pPr>
            <a:r>
              <a:rPr b="1" lang="en-US" sz="1000">
                <a:solidFill>
                  <a:srgbClr val="0070C0"/>
                </a:solidFill>
                <a:latin typeface="Calibri"/>
                <a:ea typeface="Calibri"/>
                <a:cs typeface="Calibri"/>
                <a:sym typeface="Calibri"/>
              </a:rPr>
              <a:t>🗣️ Intervenant·e A</a:t>
            </a:r>
            <a:endParaRPr b="1" sz="1000">
              <a:solidFill>
                <a:srgbClr val="0070C0"/>
              </a:solidFill>
              <a:latin typeface="Calibri"/>
              <a:ea typeface="Calibri"/>
              <a:cs typeface="Calibri"/>
              <a:sym typeface="Calibri"/>
            </a:endParaRPr>
          </a:p>
          <a:p>
            <a:pPr indent="0" lvl="0" marL="228600" rtl="0" algn="l">
              <a:spcBef>
                <a:spcPts val="300"/>
              </a:spcBef>
              <a:spcAft>
                <a:spcPts val="0"/>
              </a:spcAft>
              <a:buClr>
                <a:schemeClr val="dk1"/>
              </a:buClr>
              <a:buSzPts val="1100"/>
              <a:buFont typeface="Arial"/>
              <a:buNone/>
            </a:pPr>
            <a:r>
              <a:rPr lang="en-US" sz="1100">
                <a:solidFill>
                  <a:schemeClr val="dk1"/>
                </a:solidFill>
                <a:latin typeface="Calibri"/>
                <a:ea typeface="Calibri"/>
                <a:cs typeface="Calibri"/>
                <a:sym typeface="Calibri"/>
              </a:rPr>
              <a:t>L'autre outil indispensable aujourd'hui, c'est la double authentification, ou 2FA — pour 'Two-Factor Authentication'. L'idée est simple : même si quelqu'un vole votre mot de passe, il ne peut pas accéder à votre compte sans un deuxième facteur de vérification.</a:t>
            </a:r>
            <a:endParaRPr sz="1100">
              <a:solidFill>
                <a:schemeClr val="dk1"/>
              </a:solidFill>
              <a:latin typeface="Calibri"/>
              <a:ea typeface="Calibri"/>
              <a:cs typeface="Calibri"/>
              <a:sym typeface="Calibri"/>
            </a:endParaRPr>
          </a:p>
          <a:p>
            <a:pPr indent="0" lvl="0" marL="228600" rtl="0" algn="l">
              <a:spcBef>
                <a:spcPts val="500"/>
              </a:spcBef>
              <a:spcAft>
                <a:spcPts val="0"/>
              </a:spcAft>
              <a:buClr>
                <a:schemeClr val="dk1"/>
              </a:buClr>
              <a:buSzPts val="1100"/>
              <a:buFont typeface="Arial"/>
              <a:buNone/>
            </a:pPr>
            <a:r>
              <a:rPr lang="en-US" sz="1100">
                <a:solidFill>
                  <a:schemeClr val="dk1"/>
                </a:solidFill>
                <a:latin typeface="Calibri"/>
                <a:ea typeface="Calibri"/>
                <a:cs typeface="Calibri"/>
                <a:sym typeface="Calibri"/>
              </a:rPr>
              <a:t>Comment ça marche en pratique ? Vous entrez votre mot de passe comme d'habitude. Le site vous demande ensuite un code temporaire à 6 chiffres, valable seulement 30 secondes, généré par une application sur votre téléphone — comme Google Authenticator ou Authy. Même si un pirate a votre mot de passe, sans votre téléphone physique dans les mains, il ne peut pas se connecter.</a:t>
            </a:r>
            <a:endParaRPr sz="1100">
              <a:solidFill>
                <a:schemeClr val="dk1"/>
              </a:solidFill>
              <a:latin typeface="Calibri"/>
              <a:ea typeface="Calibri"/>
              <a:cs typeface="Calibri"/>
              <a:sym typeface="Calibri"/>
            </a:endParaRPr>
          </a:p>
          <a:p>
            <a:pPr indent="0" lvl="0" marL="228600" rtl="0" algn="l">
              <a:spcBef>
                <a:spcPts val="500"/>
              </a:spcBef>
              <a:spcAft>
                <a:spcPts val="0"/>
              </a:spcAft>
              <a:buClr>
                <a:schemeClr val="dk1"/>
              </a:buClr>
              <a:buSzPts val="1100"/>
              <a:buFont typeface="Arial"/>
              <a:buNone/>
            </a:pPr>
            <a:r>
              <a:rPr lang="en-US" sz="1100">
                <a:solidFill>
                  <a:schemeClr val="dk1"/>
                </a:solidFill>
                <a:latin typeface="Calibri"/>
                <a:ea typeface="Calibri"/>
                <a:cs typeface="Calibri"/>
                <a:sym typeface="Calibri"/>
              </a:rPr>
              <a:t>Il existe plusieurs formes de 2FA : le code par SMS — pratique mais pas le plus sécurisé car les SMS peuvent être interceptés dans certaines attaques. L'application d'authentification est bien meilleure. Et au niveau expert, il y a la clé physique, comme une YubiKey — une petite clé USB que vous branchez pour prouver votre identité. C'est ce qu'utilisent Google, GitHub, et de nombreuses institutions pour protéger les comptes sensibles.</a:t>
            </a:r>
            <a:endParaRPr sz="1100">
              <a:solidFill>
                <a:schemeClr val="dk1"/>
              </a:solidFill>
              <a:latin typeface="Calibri"/>
              <a:ea typeface="Calibri"/>
              <a:cs typeface="Calibri"/>
              <a:sym typeface="Calibri"/>
            </a:endParaRPr>
          </a:p>
          <a:p>
            <a:pPr indent="0" lvl="0" marL="228600" rtl="0" algn="l">
              <a:spcBef>
                <a:spcPts val="500"/>
              </a:spcBef>
              <a:spcAft>
                <a:spcPts val="500"/>
              </a:spcAft>
              <a:buClr>
                <a:schemeClr val="dk1"/>
              </a:buClr>
              <a:buSzPts val="1100"/>
              <a:buFont typeface="Arial"/>
              <a:buNone/>
            </a:pPr>
            <a:r>
              <a:rPr lang="en-US" sz="1100">
                <a:solidFill>
                  <a:schemeClr val="dk1"/>
                </a:solidFill>
                <a:latin typeface="Calibri"/>
                <a:ea typeface="Calibri"/>
                <a:cs typeface="Calibri"/>
                <a:sym typeface="Calibri"/>
              </a:rPr>
              <a:t>Notre conseil : activez la 2FA dès aujourd'hui sur vos comptes les plus importants. Gmail, votre banque en ligne, vos réseaux sociaux professionnels. C'est cinq minutes à configurer et ça multiplie votre niveau de sécurité de façon exponentielle.</a:t>
            </a:r>
            <a:endParaRPr/>
          </a:p>
        </p:txBody>
      </p:sp>
      <p:sp>
        <p:nvSpPr>
          <p:cNvPr id="99" name="Google Shape;99;p4:notes"/>
          <p:cNvSpPr txBox="1"/>
          <p:nvPr>
            <p:ph idx="12" type="sldNum"/>
          </p:nvPr>
        </p:nvSpPr>
        <p:spPr>
          <a:xfrm>
            <a:off x="3884760" y="8685360"/>
            <a:ext cx="2971440" cy="45828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Arial"/>
              <a:buNone/>
            </a:pPr>
            <a:fld id="{00000000-1234-1234-1234-123412341234}" type="slidenum">
              <a:rPr b="0" lang="en-US" sz="1200" u="none" strike="noStrike">
                <a:solidFill>
                  <a:schemeClr val="dk1"/>
                </a:solidFill>
                <a:latin typeface="Arial"/>
                <a:ea typeface="Arial"/>
                <a:cs typeface="Arial"/>
                <a:sym typeface="Arial"/>
              </a:rPr>
              <a:t>‹#›</a:t>
            </a:fld>
            <a:endParaRPr b="0" sz="1200" u="none" strike="noStrike">
              <a:solidFill>
                <a:srgbClr val="000000"/>
              </a:solidFill>
              <a:latin typeface="Times New Roman"/>
              <a:ea typeface="Times New Roman"/>
              <a:cs typeface="Times New Roman"/>
              <a:sym typeface="Times New Roman"/>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0" name="Shape 140"/>
        <p:cNvGrpSpPr/>
        <p:nvPr/>
      </p:nvGrpSpPr>
      <p:grpSpPr>
        <a:xfrm>
          <a:off x="0" y="0"/>
          <a:ext cx="0" cy="0"/>
          <a:chOff x="0" y="0"/>
          <a:chExt cx="0" cy="0"/>
        </a:xfrm>
      </p:grpSpPr>
      <p:sp>
        <p:nvSpPr>
          <p:cNvPr id="141" name="Google Shape;141;p5:notes"/>
          <p:cNvSpPr/>
          <p:nvPr>
            <p:ph idx="2" type="sldImg"/>
          </p:nvPr>
        </p:nvSpPr>
        <p:spPr>
          <a:xfrm>
            <a:off x="685800" y="1143000"/>
            <a:ext cx="5486040" cy="308592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42" name="Google Shape;142;p5:notes"/>
          <p:cNvSpPr txBox="1"/>
          <p:nvPr>
            <p:ph idx="1" type="body"/>
          </p:nvPr>
        </p:nvSpPr>
        <p:spPr>
          <a:xfrm>
            <a:off x="685800" y="4400640"/>
            <a:ext cx="5486040" cy="3600000"/>
          </a:xfrm>
          <a:prstGeom prst="rect">
            <a:avLst/>
          </a:prstGeom>
          <a:noFill/>
          <a:ln>
            <a:noFill/>
          </a:ln>
        </p:spPr>
        <p:txBody>
          <a:bodyPr anchorCtr="0" anchor="t" bIns="45700" lIns="91425" spcFirstLastPara="1" rIns="91425" wrap="square" tIns="45700">
            <a:noAutofit/>
          </a:bodyPr>
          <a:lstStyle/>
          <a:p>
            <a:pPr indent="0" lvl="0" marL="0" rtl="0" algn="l">
              <a:spcBef>
                <a:spcPts val="900"/>
              </a:spcBef>
              <a:spcAft>
                <a:spcPts val="0"/>
              </a:spcAft>
              <a:buClr>
                <a:schemeClr val="dk1"/>
              </a:buClr>
              <a:buSzPts val="1100"/>
              <a:buFont typeface="Arial"/>
              <a:buNone/>
            </a:pPr>
            <a:r>
              <a:rPr b="1" lang="en-US" sz="1000">
                <a:solidFill>
                  <a:srgbClr val="7030A0"/>
                </a:solidFill>
                <a:latin typeface="Calibri"/>
                <a:ea typeface="Calibri"/>
                <a:cs typeface="Calibri"/>
                <a:sym typeface="Calibri"/>
              </a:rPr>
              <a:t>🗣️ Intervenant·e B</a:t>
            </a:r>
            <a:endParaRPr b="1" sz="1000">
              <a:solidFill>
                <a:srgbClr val="7030A0"/>
              </a:solidFill>
              <a:latin typeface="Calibri"/>
              <a:ea typeface="Calibri"/>
              <a:cs typeface="Calibri"/>
              <a:sym typeface="Calibri"/>
            </a:endParaRPr>
          </a:p>
          <a:p>
            <a:pPr indent="0" lvl="0" marL="228600" rtl="0" algn="l">
              <a:spcBef>
                <a:spcPts val="300"/>
              </a:spcBef>
              <a:spcAft>
                <a:spcPts val="0"/>
              </a:spcAft>
              <a:buClr>
                <a:schemeClr val="dk1"/>
              </a:buClr>
              <a:buSzPts val="1100"/>
              <a:buFont typeface="Arial"/>
              <a:buNone/>
            </a:pPr>
            <a:r>
              <a:rPr lang="en-US" sz="1100">
                <a:solidFill>
                  <a:schemeClr val="dk1"/>
                </a:solidFill>
                <a:latin typeface="Calibri"/>
                <a:ea typeface="Calibri"/>
                <a:cs typeface="Calibri"/>
                <a:sym typeface="Calibri"/>
              </a:rPr>
              <a:t>On passe au deuxième grand thème : le phishing.</a:t>
            </a:r>
            <a:endParaRPr sz="1100">
              <a:solidFill>
                <a:schemeClr val="dk1"/>
              </a:solidFill>
              <a:latin typeface="Calibri"/>
              <a:ea typeface="Calibri"/>
              <a:cs typeface="Calibri"/>
              <a:sym typeface="Calibri"/>
            </a:endParaRPr>
          </a:p>
          <a:p>
            <a:pPr indent="0" lvl="0" marL="228600" rtl="0" algn="l">
              <a:spcBef>
                <a:spcPts val="500"/>
              </a:spcBef>
              <a:spcAft>
                <a:spcPts val="0"/>
              </a:spcAft>
              <a:buClr>
                <a:schemeClr val="dk1"/>
              </a:buClr>
              <a:buSzPts val="1100"/>
              <a:buFont typeface="Arial"/>
              <a:buNone/>
            </a:pPr>
            <a:r>
              <a:rPr lang="en-US" sz="1100">
                <a:solidFill>
                  <a:schemeClr val="dk1"/>
                </a:solidFill>
                <a:latin typeface="Calibri"/>
                <a:ea typeface="Calibri"/>
                <a:cs typeface="Calibri"/>
                <a:sym typeface="Calibri"/>
              </a:rPr>
              <a:t>Pour vous donner une idée de l'ampleur du phénomène : selon des chiffres récents, plus de 3,4 milliards d'emails de phishing sont envoyés chaque jour dans le monde. </a:t>
            </a:r>
            <a:endParaRPr sz="1100">
              <a:solidFill>
                <a:schemeClr val="dk1"/>
              </a:solidFill>
              <a:latin typeface="Calibri"/>
              <a:ea typeface="Calibri"/>
              <a:cs typeface="Calibri"/>
              <a:sym typeface="Calibri"/>
            </a:endParaRPr>
          </a:p>
          <a:p>
            <a:pPr indent="0" lvl="0" marL="228600" rtl="0" algn="l">
              <a:spcBef>
                <a:spcPts val="500"/>
              </a:spcBef>
              <a:spcAft>
                <a:spcPts val="0"/>
              </a:spcAft>
              <a:buClr>
                <a:schemeClr val="dk1"/>
              </a:buClr>
              <a:buSzPts val="1100"/>
              <a:buFont typeface="Arial"/>
              <a:buNone/>
            </a:pPr>
            <a:r>
              <a:rPr lang="en-US" sz="1100">
                <a:solidFill>
                  <a:schemeClr val="dk1"/>
                </a:solidFill>
                <a:latin typeface="Calibri"/>
                <a:ea typeface="Calibri"/>
                <a:cs typeface="Calibri"/>
                <a:sym typeface="Calibri"/>
              </a:rPr>
              <a:t>Le rapport ANSSI — l'Agence Nationale de la Sécurité des Systèmes d'Information — indique que 74% des entreprises françaises ont été touchées par une tentative de phishing en 2023. Et voici le chiffre le plus troublant : selon des études sur la cybersécurité comportementale, 97% des utilisateurs sont incapables d'identifier correctement TOUTES les tentatives de phishing.</a:t>
            </a:r>
            <a:endParaRPr sz="1100">
              <a:solidFill>
                <a:schemeClr val="dk1"/>
              </a:solidFill>
              <a:latin typeface="Calibri"/>
              <a:ea typeface="Calibri"/>
              <a:cs typeface="Calibri"/>
              <a:sym typeface="Calibri"/>
            </a:endParaRPr>
          </a:p>
          <a:p>
            <a:pPr indent="0" lvl="0" marL="228600" rtl="0" algn="l">
              <a:spcBef>
                <a:spcPts val="500"/>
              </a:spcBef>
              <a:spcAft>
                <a:spcPts val="0"/>
              </a:spcAft>
              <a:buClr>
                <a:schemeClr val="dk1"/>
              </a:buClr>
              <a:buSzPts val="1100"/>
              <a:buFont typeface="Arial"/>
              <a:buNone/>
            </a:pPr>
            <a:r>
              <a:rPr lang="en-US" sz="1100">
                <a:solidFill>
                  <a:schemeClr val="dk1"/>
                </a:solidFill>
                <a:latin typeface="Calibri"/>
                <a:ea typeface="Calibri"/>
                <a:cs typeface="Calibri"/>
                <a:sym typeface="Calibri"/>
              </a:rPr>
              <a:t>Ça ne veut pas dire que vous allez forcément vous faire avoir. Mais ça veut dire que si vous pensez 'moi je m'en rends toujours compte', la statistique suggère que vous avez probablement tort au moins une fois.</a:t>
            </a:r>
            <a:endParaRPr sz="1100">
              <a:solidFill>
                <a:schemeClr val="dk1"/>
              </a:solidFill>
              <a:latin typeface="Calibri"/>
              <a:ea typeface="Calibri"/>
              <a:cs typeface="Calibri"/>
              <a:sym typeface="Calibri"/>
            </a:endParaRPr>
          </a:p>
          <a:p>
            <a:pPr indent="0" lvl="0" marL="0" rtl="0" algn="l">
              <a:spcBef>
                <a:spcPts val="900"/>
              </a:spcBef>
              <a:spcAft>
                <a:spcPts val="0"/>
              </a:spcAft>
              <a:buClr>
                <a:schemeClr val="dk1"/>
              </a:buClr>
              <a:buSzPts val="1100"/>
              <a:buFont typeface="Arial"/>
              <a:buNone/>
            </a:pPr>
            <a:r>
              <a:rPr b="1" lang="en-US" sz="1000">
                <a:solidFill>
                  <a:srgbClr val="0070C0"/>
                </a:solidFill>
                <a:latin typeface="Calibri"/>
                <a:ea typeface="Calibri"/>
                <a:cs typeface="Calibri"/>
                <a:sym typeface="Calibri"/>
              </a:rPr>
              <a:t>🗣️ Intervenant·e A</a:t>
            </a:r>
            <a:endParaRPr b="1" sz="1000">
              <a:solidFill>
                <a:srgbClr val="0070C0"/>
              </a:solidFill>
              <a:latin typeface="Calibri"/>
              <a:ea typeface="Calibri"/>
              <a:cs typeface="Calibri"/>
              <a:sym typeface="Calibri"/>
            </a:endParaRPr>
          </a:p>
          <a:p>
            <a:pPr indent="0" lvl="0" marL="228600" rtl="0" algn="l">
              <a:spcBef>
                <a:spcPts val="300"/>
              </a:spcBef>
              <a:spcAft>
                <a:spcPts val="0"/>
              </a:spcAft>
              <a:buClr>
                <a:schemeClr val="dk1"/>
              </a:buClr>
              <a:buSzPts val="1100"/>
              <a:buFont typeface="Arial"/>
              <a:buNone/>
            </a:pPr>
            <a:r>
              <a:rPr lang="en-US" sz="1100">
                <a:solidFill>
                  <a:schemeClr val="dk1"/>
                </a:solidFill>
                <a:latin typeface="Calibri"/>
                <a:ea typeface="Calibri"/>
                <a:cs typeface="Calibri"/>
                <a:sym typeface="Calibri"/>
              </a:rPr>
              <a:t>Regardons l'exemple sur la diapositive. On a un email qui prétend venir d'Amazon. Première chose à regarder : l'adresse de l'expéditeur. Ici c'est 'support@amaz0n-compte.fr'. Vous voyez le piège ? Le 'o' d'Amazon a été remplacé par un zéro. Et le domaine est 'amaz0n-compte.fr' — complètement inventé. Amazon vous écrira toujours depuis un domaine @amazon.fr ou @amazon.com, jamais depuis un domaine bizarre avec des tirets.</a:t>
            </a:r>
            <a:endParaRPr sz="1100">
              <a:solidFill>
                <a:schemeClr val="dk1"/>
              </a:solidFill>
              <a:latin typeface="Calibri"/>
              <a:ea typeface="Calibri"/>
              <a:cs typeface="Calibri"/>
              <a:sym typeface="Calibri"/>
            </a:endParaRPr>
          </a:p>
          <a:p>
            <a:pPr indent="0" lvl="0" marL="228600" rtl="0" algn="l">
              <a:spcBef>
                <a:spcPts val="500"/>
              </a:spcBef>
              <a:spcAft>
                <a:spcPts val="0"/>
              </a:spcAft>
              <a:buClr>
                <a:schemeClr val="dk1"/>
              </a:buClr>
              <a:buSzPts val="1100"/>
              <a:buFont typeface="Arial"/>
              <a:buNone/>
            </a:pPr>
            <a:r>
              <a:rPr lang="en-US" sz="1100">
                <a:solidFill>
                  <a:schemeClr val="dk1"/>
                </a:solidFill>
                <a:latin typeface="Calibri"/>
                <a:ea typeface="Calibri"/>
                <a:cs typeface="Calibri"/>
                <a:sym typeface="Calibri"/>
              </a:rPr>
              <a:t>Deuxième signal d'alarme : l'urgence artificielle. 'Votre compte est suspendu — Agissez maintenant — 24h.' Les pirates savent que la peur et l'urgence court-circuitent notre raisonnement rationnel. Quand on est stressé, on clique sans réfléchir. Toute communication légitime vous laissera le temps de vérifier.</a:t>
            </a:r>
            <a:endParaRPr sz="1100">
              <a:solidFill>
                <a:schemeClr val="dk1"/>
              </a:solidFill>
              <a:latin typeface="Calibri"/>
              <a:ea typeface="Calibri"/>
              <a:cs typeface="Calibri"/>
              <a:sym typeface="Calibri"/>
            </a:endParaRPr>
          </a:p>
          <a:p>
            <a:pPr indent="0" lvl="0" marL="228600" rtl="0" algn="l">
              <a:spcBef>
                <a:spcPts val="500"/>
              </a:spcBef>
              <a:spcAft>
                <a:spcPts val="0"/>
              </a:spcAft>
              <a:buClr>
                <a:schemeClr val="dk1"/>
              </a:buClr>
              <a:buSzPts val="1100"/>
              <a:buFont typeface="Arial"/>
              <a:buNone/>
            </a:pPr>
            <a:r>
              <a:rPr lang="en-US" sz="1100">
                <a:solidFill>
                  <a:schemeClr val="dk1"/>
                </a:solidFill>
                <a:latin typeface="Calibri"/>
                <a:ea typeface="Calibri"/>
                <a:cs typeface="Calibri"/>
                <a:sym typeface="Calibri"/>
              </a:rPr>
              <a:t>Troisième signal : l'URL du lien. Ici 'http://amaz0n-verify.tk/connexion'. Plusieurs problèmes : encore le zéro à la place du o, le domaine en '.tk' — un domaine gratuit très utilisé par les escrocs — et surtout 'http' sans le 's' final, ce qui signifie que la connexion n'est pas chiffrée.</a:t>
            </a:r>
            <a:endParaRPr sz="1100">
              <a:solidFill>
                <a:schemeClr val="dk1"/>
              </a:solidFill>
              <a:latin typeface="Calibri"/>
              <a:ea typeface="Calibri"/>
              <a:cs typeface="Calibri"/>
              <a:sym typeface="Calibri"/>
            </a:endParaRPr>
          </a:p>
          <a:p>
            <a:pPr indent="0" lvl="0" marL="228600" rtl="0" algn="l">
              <a:spcBef>
                <a:spcPts val="500"/>
              </a:spcBef>
              <a:spcAft>
                <a:spcPts val="0"/>
              </a:spcAft>
              <a:buClr>
                <a:schemeClr val="dk1"/>
              </a:buClr>
              <a:buSzPts val="1100"/>
              <a:buFont typeface="Arial"/>
              <a:buNone/>
            </a:pPr>
            <a:r>
              <a:rPr lang="en-US" sz="1100">
                <a:solidFill>
                  <a:schemeClr val="dk1"/>
                </a:solidFill>
                <a:latin typeface="Calibri"/>
                <a:ea typeface="Calibri"/>
                <a:cs typeface="Calibri"/>
                <a:sym typeface="Calibri"/>
              </a:rPr>
              <a:t>D'autres signaux d'alarme classiques : les fautes d'orthographe ou de grammaire dans l'email — les pirates ne maîtrisent pas toujours le français. Une demande de mot de passe ou de coordonnées bancaires — aucun service légitime ne vous demandera ça par email. Une pièce jointe inattendue, surtout en .zip, .exe ou .doc — ces formats peuvent contenir des virus.</a:t>
            </a:r>
            <a:endParaRPr sz="1100">
              <a:solidFill>
                <a:schemeClr val="dk1"/>
              </a:solidFill>
              <a:latin typeface="Calibri"/>
              <a:ea typeface="Calibri"/>
              <a:cs typeface="Calibri"/>
              <a:sym typeface="Calibri"/>
            </a:endParaRPr>
          </a:p>
          <a:p>
            <a:pPr indent="0" lvl="0" marL="228600" rtl="0" algn="l">
              <a:spcBef>
                <a:spcPts val="500"/>
              </a:spcBef>
              <a:spcAft>
                <a:spcPts val="400"/>
              </a:spcAft>
              <a:buClr>
                <a:schemeClr val="dk1"/>
              </a:buClr>
              <a:buSzPts val="1100"/>
              <a:buFont typeface="Arial"/>
              <a:buNone/>
            </a:pPr>
            <a:r>
              <a:rPr i="1" lang="en-US" sz="1000">
                <a:solidFill>
                  <a:srgbClr val="595959"/>
                </a:solidFill>
                <a:latin typeface="Calibri"/>
                <a:ea typeface="Calibri"/>
                <a:cs typeface="Calibri"/>
                <a:sym typeface="Calibri"/>
              </a:rPr>
              <a:t>💡 Conseil de mise en scène : demandez au public de regarder l'email sur la slide et de trouver eux-mêmes les erreurs avant de les révéler. Ça engage l'attention.</a:t>
            </a:r>
            <a:endParaRPr/>
          </a:p>
        </p:txBody>
      </p:sp>
      <p:sp>
        <p:nvSpPr>
          <p:cNvPr id="143" name="Google Shape;143;p5:notes"/>
          <p:cNvSpPr txBox="1"/>
          <p:nvPr>
            <p:ph idx="12" type="sldNum"/>
          </p:nvPr>
        </p:nvSpPr>
        <p:spPr>
          <a:xfrm>
            <a:off x="3884760" y="8685360"/>
            <a:ext cx="2971440" cy="45828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Arial"/>
              <a:buNone/>
            </a:pPr>
            <a:fld id="{00000000-1234-1234-1234-123412341234}" type="slidenum">
              <a:rPr b="0" lang="en-US" sz="1200" u="none" strike="noStrike">
                <a:solidFill>
                  <a:schemeClr val="dk1"/>
                </a:solidFill>
                <a:latin typeface="Arial"/>
                <a:ea typeface="Arial"/>
                <a:cs typeface="Arial"/>
                <a:sym typeface="Arial"/>
              </a:rPr>
              <a:t>‹#›</a:t>
            </a:fld>
            <a:endParaRPr b="0" sz="1200" u="none" strike="noStrike">
              <a:solidFill>
                <a:srgbClr val="000000"/>
              </a:solidFill>
              <a:latin typeface="Times New Roman"/>
              <a:ea typeface="Times New Roman"/>
              <a:cs typeface="Times New Roman"/>
              <a:sym typeface="Times New Roman"/>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0" name="Shape 180"/>
        <p:cNvGrpSpPr/>
        <p:nvPr/>
      </p:nvGrpSpPr>
      <p:grpSpPr>
        <a:xfrm>
          <a:off x="0" y="0"/>
          <a:ext cx="0" cy="0"/>
          <a:chOff x="0" y="0"/>
          <a:chExt cx="0" cy="0"/>
        </a:xfrm>
      </p:grpSpPr>
      <p:sp>
        <p:nvSpPr>
          <p:cNvPr id="181" name="Google Shape;181;p6:notes"/>
          <p:cNvSpPr/>
          <p:nvPr>
            <p:ph idx="2" type="sldImg"/>
          </p:nvPr>
        </p:nvSpPr>
        <p:spPr>
          <a:xfrm>
            <a:off x="685800" y="1143000"/>
            <a:ext cx="5486040" cy="308592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82" name="Google Shape;182;p6:notes"/>
          <p:cNvSpPr txBox="1"/>
          <p:nvPr>
            <p:ph idx="1" type="body"/>
          </p:nvPr>
        </p:nvSpPr>
        <p:spPr>
          <a:xfrm>
            <a:off x="685800" y="4400640"/>
            <a:ext cx="5486040" cy="3600000"/>
          </a:xfrm>
          <a:prstGeom prst="rect">
            <a:avLst/>
          </a:prstGeom>
          <a:noFill/>
          <a:ln>
            <a:noFill/>
          </a:ln>
        </p:spPr>
        <p:txBody>
          <a:bodyPr anchorCtr="0" anchor="t" bIns="45700" lIns="91425" spcFirstLastPara="1" rIns="91425" wrap="square" tIns="45700">
            <a:noAutofit/>
          </a:bodyPr>
          <a:lstStyle/>
          <a:p>
            <a:pPr indent="0" lvl="0" marL="0" rtl="0" algn="l">
              <a:spcBef>
                <a:spcPts val="900"/>
              </a:spcBef>
              <a:spcAft>
                <a:spcPts val="0"/>
              </a:spcAft>
              <a:buClr>
                <a:schemeClr val="dk1"/>
              </a:buClr>
              <a:buSzPts val="1100"/>
              <a:buFont typeface="Arial"/>
              <a:buNone/>
            </a:pPr>
            <a:r>
              <a:rPr b="1" lang="en-US" sz="1000">
                <a:solidFill>
                  <a:srgbClr val="7030A0"/>
                </a:solidFill>
                <a:latin typeface="Calibri"/>
                <a:ea typeface="Calibri"/>
                <a:cs typeface="Calibri"/>
                <a:sym typeface="Calibri"/>
              </a:rPr>
              <a:t>🗣️ Intervenant·e B</a:t>
            </a:r>
            <a:endParaRPr b="1" sz="1000">
              <a:solidFill>
                <a:srgbClr val="7030A0"/>
              </a:solidFill>
              <a:latin typeface="Calibri"/>
              <a:ea typeface="Calibri"/>
              <a:cs typeface="Calibri"/>
              <a:sym typeface="Calibri"/>
            </a:endParaRPr>
          </a:p>
          <a:p>
            <a:pPr indent="0" lvl="0" marL="228600" rtl="0" algn="l">
              <a:spcBef>
                <a:spcPts val="300"/>
              </a:spcBef>
              <a:spcAft>
                <a:spcPts val="0"/>
              </a:spcAft>
              <a:buClr>
                <a:schemeClr val="dk1"/>
              </a:buClr>
              <a:buSzPts val="1100"/>
              <a:buFont typeface="Arial"/>
              <a:buNone/>
            </a:pPr>
            <a:r>
              <a:rPr lang="en-US" sz="1100">
                <a:solidFill>
                  <a:schemeClr val="dk1"/>
                </a:solidFill>
                <a:latin typeface="Calibri"/>
                <a:ea typeface="Calibri"/>
                <a:cs typeface="Calibri"/>
                <a:sym typeface="Calibri"/>
              </a:rPr>
              <a:t>Maintenant qu'on sait reconnaître un phishing, quels sont les bons réflexes à adopter ?</a:t>
            </a:r>
            <a:endParaRPr sz="1100">
              <a:solidFill>
                <a:schemeClr val="dk1"/>
              </a:solidFill>
              <a:latin typeface="Calibri"/>
              <a:ea typeface="Calibri"/>
              <a:cs typeface="Calibri"/>
              <a:sym typeface="Calibri"/>
            </a:endParaRPr>
          </a:p>
          <a:p>
            <a:pPr indent="0" lvl="0" marL="228600" rtl="0" algn="l">
              <a:spcBef>
                <a:spcPts val="500"/>
              </a:spcBef>
              <a:spcAft>
                <a:spcPts val="0"/>
              </a:spcAft>
              <a:buClr>
                <a:schemeClr val="dk1"/>
              </a:buClr>
              <a:buSzPts val="1100"/>
              <a:buFont typeface="Arial"/>
              <a:buNone/>
            </a:pPr>
            <a:r>
              <a:rPr lang="en-US" sz="1100">
                <a:solidFill>
                  <a:schemeClr val="dk1"/>
                </a:solidFill>
                <a:latin typeface="Calibri"/>
                <a:ea typeface="Calibri"/>
                <a:cs typeface="Calibri"/>
                <a:sym typeface="Calibri"/>
              </a:rPr>
              <a:t>Réflexe numéro un : vérifiez l'expéditeur. Mais attention — pas seulement le nom affiché. Dans la plupart des clients mail, vous pouvez passer la souris sur l'adresse email pour voir le vrai domaine d'envoi. Un email peut afficher 'Service Amazon' comme nom d'expéditeur tout en étant envoyé depuis 'n.smith@hacker-domain.ru'.</a:t>
            </a:r>
            <a:endParaRPr sz="1100">
              <a:solidFill>
                <a:schemeClr val="dk1"/>
              </a:solidFill>
              <a:latin typeface="Calibri"/>
              <a:ea typeface="Calibri"/>
              <a:cs typeface="Calibri"/>
              <a:sym typeface="Calibri"/>
            </a:endParaRPr>
          </a:p>
          <a:p>
            <a:pPr indent="0" lvl="0" marL="228600" rtl="0" algn="l">
              <a:spcBef>
                <a:spcPts val="500"/>
              </a:spcBef>
              <a:spcAft>
                <a:spcPts val="0"/>
              </a:spcAft>
              <a:buClr>
                <a:schemeClr val="dk1"/>
              </a:buClr>
              <a:buSzPts val="1100"/>
              <a:buFont typeface="Arial"/>
              <a:buNone/>
            </a:pPr>
            <a:r>
              <a:rPr lang="en-US" sz="1100">
                <a:solidFill>
                  <a:schemeClr val="dk1"/>
                </a:solidFill>
                <a:latin typeface="Calibri"/>
                <a:ea typeface="Calibri"/>
                <a:cs typeface="Calibri"/>
                <a:sym typeface="Calibri"/>
              </a:rPr>
              <a:t>Réflexe numéro deux : survolez les liens AVANT de cliquer. En passant la souris sur un lien sans cliquer, vous voyez l'URL réelle en bas de votre navigateur ou dans une info-bulle. Si ça ne correspond pas à ce que vous attendez, n'allez pas plus loin.</a:t>
            </a:r>
            <a:endParaRPr sz="1100">
              <a:solidFill>
                <a:schemeClr val="dk1"/>
              </a:solidFill>
              <a:latin typeface="Calibri"/>
              <a:ea typeface="Calibri"/>
              <a:cs typeface="Calibri"/>
              <a:sym typeface="Calibri"/>
            </a:endParaRPr>
          </a:p>
          <a:p>
            <a:pPr indent="0" lvl="0" marL="228600" rtl="0" algn="l">
              <a:spcBef>
                <a:spcPts val="500"/>
              </a:spcBef>
              <a:spcAft>
                <a:spcPts val="0"/>
              </a:spcAft>
              <a:buClr>
                <a:schemeClr val="dk1"/>
              </a:buClr>
              <a:buSzPts val="1100"/>
              <a:buFont typeface="Arial"/>
              <a:buNone/>
            </a:pPr>
            <a:r>
              <a:rPr lang="en-US" sz="1100">
                <a:solidFill>
                  <a:schemeClr val="dk1"/>
                </a:solidFill>
                <a:latin typeface="Calibri"/>
                <a:ea typeface="Calibri"/>
                <a:cs typeface="Calibri"/>
                <a:sym typeface="Calibri"/>
              </a:rPr>
              <a:t>Réflexe numéro trois : en cas de doute, appelez directement. Vous recevez un email prétendument de votre banque ? Fermez l'email, ouvrez un nouvel onglet, tapez vous-même l'adresse de votre banque, ou appelez le numéro officiel inscrit au dos de votre carte. Ne rappellez jamais un numéro fourni dans l'email suspect.</a:t>
            </a:r>
            <a:endParaRPr sz="1100">
              <a:solidFill>
                <a:schemeClr val="dk1"/>
              </a:solidFill>
              <a:latin typeface="Calibri"/>
              <a:ea typeface="Calibri"/>
              <a:cs typeface="Calibri"/>
              <a:sym typeface="Calibri"/>
            </a:endParaRPr>
          </a:p>
          <a:p>
            <a:pPr indent="0" lvl="0" marL="228600" rtl="0" algn="l">
              <a:spcBef>
                <a:spcPts val="500"/>
              </a:spcBef>
              <a:spcAft>
                <a:spcPts val="0"/>
              </a:spcAft>
              <a:buClr>
                <a:schemeClr val="dk1"/>
              </a:buClr>
              <a:buSzPts val="1100"/>
              <a:buFont typeface="Arial"/>
              <a:buNone/>
            </a:pPr>
            <a:r>
              <a:rPr lang="en-US" sz="1100">
                <a:solidFill>
                  <a:schemeClr val="dk1"/>
                </a:solidFill>
                <a:latin typeface="Calibri"/>
                <a:ea typeface="Calibri"/>
                <a:cs typeface="Calibri"/>
                <a:sym typeface="Calibri"/>
              </a:rPr>
              <a:t>Réflexe numéro quatre : signalez. En France, vous pouvez transférer les emails de phishing à signal-spam.fr, ou les SMS suspects au numéro 33700. Vous contribuez ainsi à protéger d'autres personnes.</a:t>
            </a:r>
            <a:endParaRPr sz="1100">
              <a:solidFill>
                <a:schemeClr val="dk1"/>
              </a:solidFill>
              <a:latin typeface="Calibri"/>
              <a:ea typeface="Calibri"/>
              <a:cs typeface="Calibri"/>
              <a:sym typeface="Calibri"/>
            </a:endParaRPr>
          </a:p>
          <a:p>
            <a:pPr indent="0" lvl="0" marL="0" rtl="0" algn="l">
              <a:spcBef>
                <a:spcPts val="900"/>
              </a:spcBef>
              <a:spcAft>
                <a:spcPts val="0"/>
              </a:spcAft>
              <a:buClr>
                <a:schemeClr val="dk1"/>
              </a:buClr>
              <a:buSzPts val="1100"/>
              <a:buFont typeface="Arial"/>
              <a:buNone/>
            </a:pPr>
            <a:r>
              <a:rPr b="1" lang="en-US" sz="1000">
                <a:solidFill>
                  <a:srgbClr val="0070C0"/>
                </a:solidFill>
                <a:latin typeface="Calibri"/>
                <a:ea typeface="Calibri"/>
                <a:cs typeface="Calibri"/>
                <a:sym typeface="Calibri"/>
              </a:rPr>
              <a:t>🗣️ Intervenant·e A</a:t>
            </a:r>
            <a:endParaRPr b="1" sz="1000">
              <a:solidFill>
                <a:srgbClr val="0070C0"/>
              </a:solidFill>
              <a:latin typeface="Calibri"/>
              <a:ea typeface="Calibri"/>
              <a:cs typeface="Calibri"/>
              <a:sym typeface="Calibri"/>
            </a:endParaRPr>
          </a:p>
          <a:p>
            <a:pPr indent="0" lvl="0" marL="228600" rtl="0" algn="l">
              <a:spcBef>
                <a:spcPts val="300"/>
              </a:spcBef>
              <a:spcAft>
                <a:spcPts val="0"/>
              </a:spcAft>
              <a:buClr>
                <a:schemeClr val="dk1"/>
              </a:buClr>
              <a:buSzPts val="1100"/>
              <a:buFont typeface="Arial"/>
              <a:buNone/>
            </a:pPr>
            <a:r>
              <a:rPr lang="en-US" sz="1100">
                <a:solidFill>
                  <a:schemeClr val="dk1"/>
                </a:solidFill>
                <a:latin typeface="Calibri"/>
                <a:ea typeface="Calibri"/>
                <a:cs typeface="Calibri"/>
                <a:sym typeface="Calibri"/>
              </a:rPr>
              <a:t>Une variante du phishing qui explose en ce moment, c'est le smishing — phishing par SMS. L'exemple sur la slide est tiré d'un vrai cas : un SMS prétendument de La Poste, demandant 1,99€ de frais de douane pour débloquer un colis. Le lien renvoie vers un faux site qui va siphonner vos coordonnées bancaires.</a:t>
            </a:r>
            <a:endParaRPr sz="1100">
              <a:solidFill>
                <a:schemeClr val="dk1"/>
              </a:solidFill>
              <a:latin typeface="Calibri"/>
              <a:ea typeface="Calibri"/>
              <a:cs typeface="Calibri"/>
              <a:sym typeface="Calibri"/>
            </a:endParaRPr>
          </a:p>
          <a:p>
            <a:pPr indent="0" lvl="0" marL="228600" rtl="0" algn="l">
              <a:spcBef>
                <a:spcPts val="500"/>
              </a:spcBef>
              <a:spcAft>
                <a:spcPts val="0"/>
              </a:spcAft>
              <a:buClr>
                <a:schemeClr val="dk1"/>
              </a:buClr>
              <a:buSzPts val="1100"/>
              <a:buFont typeface="Arial"/>
              <a:buNone/>
            </a:pPr>
            <a:r>
              <a:rPr lang="en-US" sz="1100">
                <a:solidFill>
                  <a:schemeClr val="dk1"/>
                </a:solidFill>
                <a:latin typeface="Calibri"/>
                <a:ea typeface="Calibri"/>
                <a:cs typeface="Calibri"/>
                <a:sym typeface="Calibri"/>
              </a:rPr>
              <a:t>Ces SMS sont particulièrement dangereux parce que les téléphones affichent souvent le nom de l'expéditeur sans montrer le vrai numéro. Et on a tendance à faire moins attention aux SMS qu'aux emails. La règle est la même : si vous n'attendez pas de colis, ou si vous n'avez jamais interagi avec ce  service, ignorez et signalez.</a:t>
            </a:r>
            <a:endParaRPr sz="1100">
              <a:solidFill>
                <a:schemeClr val="dk1"/>
              </a:solidFill>
              <a:latin typeface="Calibri"/>
              <a:ea typeface="Calibri"/>
              <a:cs typeface="Calibri"/>
              <a:sym typeface="Calibri"/>
            </a:endParaRPr>
          </a:p>
          <a:p>
            <a:pPr indent="0" lvl="0" marL="228600" rtl="0" algn="l">
              <a:spcBef>
                <a:spcPts val="500"/>
              </a:spcBef>
              <a:spcAft>
                <a:spcPts val="500"/>
              </a:spcAft>
              <a:buClr>
                <a:schemeClr val="dk1"/>
              </a:buClr>
              <a:buSzPts val="1100"/>
              <a:buFont typeface="Arial"/>
              <a:buNone/>
            </a:pPr>
            <a:r>
              <a:rPr lang="en-US" sz="1100">
                <a:solidFill>
                  <a:schemeClr val="dk1"/>
                </a:solidFill>
                <a:latin typeface="Calibri"/>
                <a:ea typeface="Calibri"/>
                <a:cs typeface="Calibri"/>
                <a:sym typeface="Calibri"/>
              </a:rPr>
              <a:t>Un chiffre récent de l'Observatoire de la sécurité des moyens de paiement : en 2023, le smishing a représenté 40% des signalements de tentatives de fraude en France. Ce n'est plus marginal, c'est massif.</a:t>
            </a:r>
            <a:endParaRPr/>
          </a:p>
        </p:txBody>
      </p:sp>
      <p:sp>
        <p:nvSpPr>
          <p:cNvPr id="183" name="Google Shape;183;p6:notes"/>
          <p:cNvSpPr txBox="1"/>
          <p:nvPr>
            <p:ph idx="12" type="sldNum"/>
          </p:nvPr>
        </p:nvSpPr>
        <p:spPr>
          <a:xfrm>
            <a:off x="3884760" y="8685360"/>
            <a:ext cx="2971440" cy="45828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Arial"/>
              <a:buNone/>
            </a:pPr>
            <a:fld id="{00000000-1234-1234-1234-123412341234}" type="slidenum">
              <a:rPr b="0" lang="en-US" sz="1200" u="none" strike="noStrike">
                <a:solidFill>
                  <a:schemeClr val="dk1"/>
                </a:solidFill>
                <a:latin typeface="Arial"/>
                <a:ea typeface="Arial"/>
                <a:cs typeface="Arial"/>
                <a:sym typeface="Arial"/>
              </a:rPr>
              <a:t>‹#›</a:t>
            </a:fld>
            <a:endParaRPr b="0" sz="1200" u="none" strike="noStrike">
              <a:solidFill>
                <a:srgbClr val="000000"/>
              </a:solidFill>
              <a:latin typeface="Times New Roman"/>
              <a:ea typeface="Times New Roman"/>
              <a:cs typeface="Times New Roman"/>
              <a:sym typeface="Times New Roman"/>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4" name="Shape 224"/>
        <p:cNvGrpSpPr/>
        <p:nvPr/>
      </p:nvGrpSpPr>
      <p:grpSpPr>
        <a:xfrm>
          <a:off x="0" y="0"/>
          <a:ext cx="0" cy="0"/>
          <a:chOff x="0" y="0"/>
          <a:chExt cx="0" cy="0"/>
        </a:xfrm>
      </p:grpSpPr>
      <p:sp>
        <p:nvSpPr>
          <p:cNvPr id="225" name="Google Shape;225;p7:notes"/>
          <p:cNvSpPr/>
          <p:nvPr>
            <p:ph idx="2" type="sldImg"/>
          </p:nvPr>
        </p:nvSpPr>
        <p:spPr>
          <a:xfrm>
            <a:off x="685800" y="1143000"/>
            <a:ext cx="5486040" cy="308592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26" name="Google Shape;226;p7:notes"/>
          <p:cNvSpPr txBox="1"/>
          <p:nvPr>
            <p:ph idx="1" type="body"/>
          </p:nvPr>
        </p:nvSpPr>
        <p:spPr>
          <a:xfrm>
            <a:off x="685800" y="4400640"/>
            <a:ext cx="5486040" cy="3600000"/>
          </a:xfrm>
          <a:prstGeom prst="rect">
            <a:avLst/>
          </a:prstGeom>
          <a:noFill/>
          <a:ln>
            <a:noFill/>
          </a:ln>
        </p:spPr>
        <p:txBody>
          <a:bodyPr anchorCtr="0" anchor="t" bIns="45700" lIns="91425" spcFirstLastPara="1" rIns="91425" wrap="square" tIns="45700">
            <a:noAutofit/>
          </a:bodyPr>
          <a:lstStyle/>
          <a:p>
            <a:pPr indent="0" lvl="0" marL="0" rtl="0" algn="l">
              <a:spcBef>
                <a:spcPts val="900"/>
              </a:spcBef>
              <a:spcAft>
                <a:spcPts val="0"/>
              </a:spcAft>
              <a:buClr>
                <a:schemeClr val="dk1"/>
              </a:buClr>
              <a:buSzPts val="1100"/>
              <a:buFont typeface="Arial"/>
              <a:buNone/>
            </a:pPr>
            <a:r>
              <a:rPr b="1" lang="en-US" sz="1000">
                <a:solidFill>
                  <a:srgbClr val="7030A0"/>
                </a:solidFill>
                <a:latin typeface="Calibri"/>
                <a:ea typeface="Calibri"/>
                <a:cs typeface="Calibri"/>
                <a:sym typeface="Calibri"/>
              </a:rPr>
              <a:t>🗣️ Intervenant·e B</a:t>
            </a:r>
            <a:endParaRPr b="1" sz="1000">
              <a:solidFill>
                <a:srgbClr val="7030A0"/>
              </a:solidFill>
              <a:latin typeface="Calibri"/>
              <a:ea typeface="Calibri"/>
              <a:cs typeface="Calibri"/>
              <a:sym typeface="Calibri"/>
            </a:endParaRPr>
          </a:p>
          <a:p>
            <a:pPr indent="0" lvl="0" marL="228600" rtl="0" algn="l">
              <a:spcBef>
                <a:spcPts val="300"/>
              </a:spcBef>
              <a:spcAft>
                <a:spcPts val="0"/>
              </a:spcAft>
              <a:buClr>
                <a:schemeClr val="dk1"/>
              </a:buClr>
              <a:buSzPts val="1100"/>
              <a:buFont typeface="Arial"/>
              <a:buNone/>
            </a:pPr>
            <a:r>
              <a:rPr lang="en-US" sz="1100">
                <a:solidFill>
                  <a:schemeClr val="dk1"/>
                </a:solidFill>
                <a:latin typeface="Calibri"/>
                <a:ea typeface="Calibri"/>
                <a:cs typeface="Calibri"/>
                <a:sym typeface="Calibri"/>
              </a:rPr>
              <a:t>Troisième thème : les mises à jour. Je vais commencer par une question : qui ici a déjà cliqué sur 'Me le rappeler plus tard' quand son ordinateur lui demande de faire une mise à jour ? Soyez honnêtes.</a:t>
            </a:r>
            <a:endParaRPr sz="1100">
              <a:solidFill>
                <a:schemeClr val="dk1"/>
              </a:solidFill>
              <a:latin typeface="Calibri"/>
              <a:ea typeface="Calibri"/>
              <a:cs typeface="Calibri"/>
              <a:sym typeface="Calibri"/>
            </a:endParaRPr>
          </a:p>
          <a:p>
            <a:pPr indent="0" lvl="0" marL="228600" rtl="0" algn="l">
              <a:spcBef>
                <a:spcPts val="500"/>
              </a:spcBef>
              <a:spcAft>
                <a:spcPts val="0"/>
              </a:spcAft>
              <a:buClr>
                <a:schemeClr val="dk1"/>
              </a:buClr>
              <a:buSzPts val="1100"/>
              <a:buFont typeface="Arial"/>
              <a:buNone/>
            </a:pPr>
            <a:r>
              <a:rPr i="1" lang="en-US" sz="1000">
                <a:solidFill>
                  <a:srgbClr val="595959"/>
                </a:solidFill>
                <a:latin typeface="Calibri"/>
                <a:ea typeface="Calibri"/>
                <a:cs typeface="Calibri"/>
                <a:sym typeface="Calibri"/>
              </a:rPr>
              <a:t>💡 Pause pour voir les réactions, sourire.</a:t>
            </a:r>
            <a:endParaRPr i="1" sz="1000">
              <a:solidFill>
                <a:srgbClr val="595959"/>
              </a:solidFill>
              <a:latin typeface="Calibri"/>
              <a:ea typeface="Calibri"/>
              <a:cs typeface="Calibri"/>
              <a:sym typeface="Calibri"/>
            </a:endParaRPr>
          </a:p>
          <a:p>
            <a:pPr indent="0" lvl="0" marL="228600" rtl="0" algn="l">
              <a:spcBef>
                <a:spcPts val="400"/>
              </a:spcBef>
              <a:spcAft>
                <a:spcPts val="0"/>
              </a:spcAft>
              <a:buClr>
                <a:schemeClr val="dk1"/>
              </a:buClr>
              <a:buSzPts val="1100"/>
              <a:buFont typeface="Arial"/>
              <a:buNone/>
            </a:pPr>
            <a:r>
              <a:rPr lang="en-US" sz="1100">
                <a:solidFill>
                  <a:schemeClr val="dk1"/>
                </a:solidFill>
                <a:latin typeface="Calibri"/>
                <a:ea typeface="Calibri"/>
                <a:cs typeface="Calibri"/>
                <a:sym typeface="Calibri"/>
              </a:rPr>
              <a:t>On le fait tous. C'est humain — c'est un moment inconvénient, on est en train de travailler, on ne veut pas attendre le redémarrage. Mais ce comportement très anodin peut avoir des conséquences catastrophiques. Et on a l'exemple parfait pour vous le montrer.</a:t>
            </a:r>
            <a:endParaRPr sz="1100">
              <a:solidFill>
                <a:schemeClr val="dk1"/>
              </a:solidFill>
              <a:latin typeface="Calibri"/>
              <a:ea typeface="Calibri"/>
              <a:cs typeface="Calibri"/>
              <a:sym typeface="Calibri"/>
            </a:endParaRPr>
          </a:p>
          <a:p>
            <a:pPr indent="0" lvl="0" marL="228600" rtl="0" algn="l">
              <a:spcBef>
                <a:spcPts val="500"/>
              </a:spcBef>
              <a:spcAft>
                <a:spcPts val="0"/>
              </a:spcAft>
              <a:buClr>
                <a:schemeClr val="dk1"/>
              </a:buClr>
              <a:buSzPts val="1100"/>
              <a:buFont typeface="Arial"/>
              <a:buNone/>
            </a:pPr>
            <a:r>
              <a:rPr lang="en-US" sz="1100">
                <a:solidFill>
                  <a:schemeClr val="dk1"/>
                </a:solidFill>
                <a:latin typeface="Calibri"/>
                <a:ea typeface="Calibri"/>
                <a:cs typeface="Calibri"/>
                <a:sym typeface="Calibri"/>
              </a:rPr>
              <a:t>Nous sommes en 2017. En mars, Microsoft publie une mise à jour critique pour Windows, référencée MS17-010, qui corrige une faille de sécurité majeure dans le protocole de partage de fichiers Windows. En avril, un groupe de hackers appelé Shadow Brokers publie sur Internet le code permettant d'exploiter cette faille — autrement dit, le mode d'emploi de l'attaque. Et en mai, WannaCry frappe.</a:t>
            </a:r>
            <a:endParaRPr sz="1100">
              <a:solidFill>
                <a:schemeClr val="dk1"/>
              </a:solidFill>
              <a:latin typeface="Calibri"/>
              <a:ea typeface="Calibri"/>
              <a:cs typeface="Calibri"/>
              <a:sym typeface="Calibri"/>
            </a:endParaRPr>
          </a:p>
          <a:p>
            <a:pPr indent="0" lvl="0" marL="228600" rtl="0" algn="l">
              <a:spcBef>
                <a:spcPts val="500"/>
              </a:spcBef>
              <a:spcAft>
                <a:spcPts val="0"/>
              </a:spcAft>
              <a:buClr>
                <a:schemeClr val="dk1"/>
              </a:buClr>
              <a:buSzPts val="1100"/>
              <a:buFont typeface="Arial"/>
              <a:buNone/>
            </a:pPr>
            <a:r>
              <a:rPr lang="en-US" sz="1100">
                <a:solidFill>
                  <a:schemeClr val="dk1"/>
                </a:solidFill>
                <a:latin typeface="Calibri"/>
                <a:ea typeface="Calibri"/>
                <a:cs typeface="Calibri"/>
                <a:sym typeface="Calibri"/>
              </a:rPr>
              <a:t>WannaCry est un ransomware — un logiciel malveillant qui chiffre tous vos fichiers et vous demande une rançon en Bitcoin pour les récupérer. En 72 heures, 200 000 ordinateurs dans 150 pays sont infectés. Les victimes : le NHS britannique — l'hôpital national britannique — qui a dû annuler des dizaines de milliers de rendez-vous médicaux. Renault en France, qui a dû stopper ses chaînes de production. Telefonica en Espagne. FedEx aux États-Unis. Le coût total de l'attaque est estimé à plusieurs milliards de dollars.</a:t>
            </a:r>
            <a:endParaRPr sz="1100">
              <a:solidFill>
                <a:schemeClr val="dk1"/>
              </a:solidFill>
              <a:latin typeface="Calibri"/>
              <a:ea typeface="Calibri"/>
              <a:cs typeface="Calibri"/>
              <a:sym typeface="Calibri"/>
            </a:endParaRPr>
          </a:p>
          <a:p>
            <a:pPr indent="0" lvl="0" marL="0" rtl="0" algn="l">
              <a:spcBef>
                <a:spcPts val="900"/>
              </a:spcBef>
              <a:spcAft>
                <a:spcPts val="0"/>
              </a:spcAft>
              <a:buClr>
                <a:schemeClr val="dk1"/>
              </a:buClr>
              <a:buSzPts val="1100"/>
              <a:buFont typeface="Arial"/>
              <a:buNone/>
            </a:pPr>
            <a:r>
              <a:rPr b="1" lang="en-US" sz="1000">
                <a:solidFill>
                  <a:srgbClr val="0070C0"/>
                </a:solidFill>
                <a:latin typeface="Calibri"/>
                <a:ea typeface="Calibri"/>
                <a:cs typeface="Calibri"/>
                <a:sym typeface="Calibri"/>
              </a:rPr>
              <a:t>🗣️ Intervenant·e A</a:t>
            </a:r>
            <a:endParaRPr b="1" sz="1000">
              <a:solidFill>
                <a:srgbClr val="0070C0"/>
              </a:solidFill>
              <a:latin typeface="Calibri"/>
              <a:ea typeface="Calibri"/>
              <a:cs typeface="Calibri"/>
              <a:sym typeface="Calibri"/>
            </a:endParaRPr>
          </a:p>
          <a:p>
            <a:pPr indent="0" lvl="0" marL="228600" rtl="0" algn="l">
              <a:spcBef>
                <a:spcPts val="300"/>
              </a:spcBef>
              <a:spcAft>
                <a:spcPts val="0"/>
              </a:spcAft>
              <a:buClr>
                <a:schemeClr val="dk1"/>
              </a:buClr>
              <a:buSzPts val="1100"/>
              <a:buFont typeface="Arial"/>
              <a:buNone/>
            </a:pPr>
            <a:r>
              <a:rPr lang="en-US" sz="1100">
                <a:solidFill>
                  <a:schemeClr val="dk1"/>
                </a:solidFill>
                <a:latin typeface="Calibri"/>
                <a:ea typeface="Calibri"/>
                <a:cs typeface="Calibri"/>
                <a:sym typeface="Calibri"/>
              </a:rPr>
              <a:t>La conclusion terrifiante de cette histoire : Microsoft avait publié le correctif DEUX MOIS avant l'attaque. Toutes ces victimes ont été touchées uniquement parce qu'elles n'avaient pas installé une mise à jour disponible depuis des semaines. Cette mise à jour gratuite. Quelques minutes de redémarrage auraient évité des milliards de pertes.</a:t>
            </a:r>
            <a:endParaRPr sz="1100">
              <a:solidFill>
                <a:schemeClr val="dk1"/>
              </a:solidFill>
              <a:latin typeface="Calibri"/>
              <a:ea typeface="Calibri"/>
              <a:cs typeface="Calibri"/>
              <a:sym typeface="Calibri"/>
            </a:endParaRPr>
          </a:p>
          <a:p>
            <a:pPr indent="0" lvl="0" marL="228600" rtl="0" algn="l">
              <a:spcBef>
                <a:spcPts val="500"/>
              </a:spcBef>
              <a:spcAft>
                <a:spcPts val="500"/>
              </a:spcAft>
              <a:buClr>
                <a:schemeClr val="dk1"/>
              </a:buClr>
              <a:buSzPts val="1100"/>
              <a:buFont typeface="Arial"/>
              <a:buNone/>
            </a:pPr>
            <a:r>
              <a:rPr lang="en-US" sz="1100">
                <a:solidFill>
                  <a:schemeClr val="dk1"/>
                </a:solidFill>
                <a:latin typeface="Calibri"/>
                <a:ea typeface="Calibri"/>
                <a:cs typeface="Calibri"/>
                <a:sym typeface="Calibri"/>
              </a:rPr>
              <a:t>Voilà pourquoi les mises à jour ne sont pas optionnelles. Ce ne sont pas des améliorations cosmétiques. La majorité des mises à jour de sécurité corrigent des failles connues que des pirates cherchent activement à exploiter. Plus vous attendez pour les installer, plus vous êtes vulnérable.</a:t>
            </a:r>
            <a:endParaRPr/>
          </a:p>
        </p:txBody>
      </p:sp>
      <p:sp>
        <p:nvSpPr>
          <p:cNvPr id="227" name="Google Shape;227;p7:notes"/>
          <p:cNvSpPr txBox="1"/>
          <p:nvPr>
            <p:ph idx="12" type="sldNum"/>
          </p:nvPr>
        </p:nvSpPr>
        <p:spPr>
          <a:xfrm>
            <a:off x="3884760" y="8685360"/>
            <a:ext cx="2971440" cy="45828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Arial"/>
              <a:buNone/>
            </a:pPr>
            <a:fld id="{00000000-1234-1234-1234-123412341234}" type="slidenum">
              <a:rPr b="0" lang="en-US" sz="1200" u="none" strike="noStrike">
                <a:solidFill>
                  <a:schemeClr val="dk1"/>
                </a:solidFill>
                <a:latin typeface="Arial"/>
                <a:ea typeface="Arial"/>
                <a:cs typeface="Arial"/>
                <a:sym typeface="Arial"/>
              </a:rPr>
              <a:t>‹#›</a:t>
            </a:fld>
            <a:endParaRPr b="0" sz="1200" u="none" strike="noStrike">
              <a:solidFill>
                <a:srgbClr val="000000"/>
              </a:solidFill>
              <a:latin typeface="Times New Roman"/>
              <a:ea typeface="Times New Roman"/>
              <a:cs typeface="Times New Roman"/>
              <a:sym typeface="Times New Roman"/>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9" name="Shape 269"/>
        <p:cNvGrpSpPr/>
        <p:nvPr/>
      </p:nvGrpSpPr>
      <p:grpSpPr>
        <a:xfrm>
          <a:off x="0" y="0"/>
          <a:ext cx="0" cy="0"/>
          <a:chOff x="0" y="0"/>
          <a:chExt cx="0" cy="0"/>
        </a:xfrm>
      </p:grpSpPr>
      <p:sp>
        <p:nvSpPr>
          <p:cNvPr id="270" name="Google Shape;270;p8:notes"/>
          <p:cNvSpPr/>
          <p:nvPr>
            <p:ph idx="2" type="sldImg"/>
          </p:nvPr>
        </p:nvSpPr>
        <p:spPr>
          <a:xfrm>
            <a:off x="685800" y="1143000"/>
            <a:ext cx="5486040" cy="308592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71" name="Google Shape;271;p8:notes"/>
          <p:cNvSpPr txBox="1"/>
          <p:nvPr>
            <p:ph idx="1" type="body"/>
          </p:nvPr>
        </p:nvSpPr>
        <p:spPr>
          <a:xfrm>
            <a:off x="685800" y="4400640"/>
            <a:ext cx="5486040" cy="3600000"/>
          </a:xfrm>
          <a:prstGeom prst="rect">
            <a:avLst/>
          </a:prstGeom>
          <a:noFill/>
          <a:ln>
            <a:noFill/>
          </a:ln>
        </p:spPr>
        <p:txBody>
          <a:bodyPr anchorCtr="0" anchor="t" bIns="45700" lIns="91425" spcFirstLastPara="1" rIns="91425" wrap="square" tIns="45700">
            <a:noAutofit/>
          </a:bodyPr>
          <a:lstStyle/>
          <a:p>
            <a:pPr indent="0" lvl="0" marL="0" rtl="0" algn="l">
              <a:spcBef>
                <a:spcPts val="900"/>
              </a:spcBef>
              <a:spcAft>
                <a:spcPts val="0"/>
              </a:spcAft>
              <a:buClr>
                <a:schemeClr val="dk1"/>
              </a:buClr>
              <a:buSzPts val="1100"/>
              <a:buFont typeface="Arial"/>
              <a:buNone/>
            </a:pPr>
            <a:r>
              <a:rPr b="1" lang="en-US" sz="1000">
                <a:solidFill>
                  <a:srgbClr val="7030A0"/>
                </a:solidFill>
                <a:latin typeface="Calibri"/>
                <a:ea typeface="Calibri"/>
                <a:cs typeface="Calibri"/>
                <a:sym typeface="Calibri"/>
              </a:rPr>
              <a:t>🗣️ Intervenant·e B</a:t>
            </a:r>
            <a:endParaRPr b="1" sz="1000">
              <a:solidFill>
                <a:srgbClr val="7030A0"/>
              </a:solidFill>
              <a:latin typeface="Calibri"/>
              <a:ea typeface="Calibri"/>
              <a:cs typeface="Calibri"/>
              <a:sym typeface="Calibri"/>
            </a:endParaRPr>
          </a:p>
          <a:p>
            <a:pPr indent="0" lvl="0" marL="228600" rtl="0" algn="l">
              <a:spcBef>
                <a:spcPts val="300"/>
              </a:spcBef>
              <a:spcAft>
                <a:spcPts val="0"/>
              </a:spcAft>
              <a:buClr>
                <a:schemeClr val="dk1"/>
              </a:buClr>
              <a:buSzPts val="1100"/>
              <a:buFont typeface="Arial"/>
              <a:buNone/>
            </a:pPr>
            <a:r>
              <a:rPr lang="en-US" sz="1100">
                <a:solidFill>
                  <a:schemeClr val="dk1"/>
                </a:solidFill>
                <a:latin typeface="Calibri"/>
                <a:ea typeface="Calibri"/>
                <a:cs typeface="Calibri"/>
                <a:sym typeface="Calibri"/>
              </a:rPr>
              <a:t>Qu'est-ce qu'il faut mettre à jour exactement ? Beaucoup plus de choses qu'on ne le pense.</a:t>
            </a:r>
            <a:endParaRPr sz="1100">
              <a:solidFill>
                <a:schemeClr val="dk1"/>
              </a:solidFill>
              <a:latin typeface="Calibri"/>
              <a:ea typeface="Calibri"/>
              <a:cs typeface="Calibri"/>
              <a:sym typeface="Calibri"/>
            </a:endParaRPr>
          </a:p>
          <a:p>
            <a:pPr indent="0" lvl="0" marL="228600" rtl="0" algn="l">
              <a:spcBef>
                <a:spcPts val="500"/>
              </a:spcBef>
              <a:spcAft>
                <a:spcPts val="0"/>
              </a:spcAft>
              <a:buClr>
                <a:schemeClr val="dk1"/>
              </a:buClr>
              <a:buSzPts val="1100"/>
              <a:buFont typeface="Arial"/>
              <a:buNone/>
            </a:pPr>
            <a:r>
              <a:rPr lang="en-US" sz="1100">
                <a:solidFill>
                  <a:schemeClr val="dk1"/>
                </a:solidFill>
                <a:latin typeface="Calibri"/>
                <a:ea typeface="Calibri"/>
                <a:cs typeface="Calibri"/>
                <a:sym typeface="Calibri"/>
              </a:rPr>
              <a:t>Bien sûr, le système d'exploitation — Windows, macOS, les distributions Linux. C'est le socle de tout. Activez les mises à jour automatiques, c'est la chose la plus simple à faire.</a:t>
            </a:r>
            <a:endParaRPr sz="1100">
              <a:solidFill>
                <a:schemeClr val="dk1"/>
              </a:solidFill>
              <a:latin typeface="Calibri"/>
              <a:ea typeface="Calibri"/>
              <a:cs typeface="Calibri"/>
              <a:sym typeface="Calibri"/>
            </a:endParaRPr>
          </a:p>
          <a:p>
            <a:pPr indent="0" lvl="0" marL="228600" rtl="0" algn="l">
              <a:spcBef>
                <a:spcPts val="500"/>
              </a:spcBef>
              <a:spcAft>
                <a:spcPts val="0"/>
              </a:spcAft>
              <a:buClr>
                <a:schemeClr val="dk1"/>
              </a:buClr>
              <a:buSzPts val="1100"/>
              <a:buFont typeface="Arial"/>
              <a:buNone/>
            </a:pPr>
            <a:r>
              <a:rPr lang="en-US" sz="1100">
                <a:solidFill>
                  <a:schemeClr val="dk1"/>
                </a:solidFill>
                <a:latin typeface="Calibri"/>
                <a:ea typeface="Calibri"/>
                <a:cs typeface="Calibri"/>
                <a:sym typeface="Calibri"/>
              </a:rPr>
              <a:t>Le navigateur web ensuite — Chrome, Firefox, Edge. C'est votre fenêtre sur internet, c'est une cible de choix pour les attaquants. Les navigateurs modernes se mettent à jour seuls, mais encore faut-il les relancer de temps en temps pour que les mises à jour prennent effet.</a:t>
            </a:r>
            <a:endParaRPr sz="1100">
              <a:solidFill>
                <a:schemeClr val="dk1"/>
              </a:solidFill>
              <a:latin typeface="Calibri"/>
              <a:ea typeface="Calibri"/>
              <a:cs typeface="Calibri"/>
              <a:sym typeface="Calibri"/>
            </a:endParaRPr>
          </a:p>
          <a:p>
            <a:pPr indent="0" lvl="0" marL="228600" rtl="0" algn="l">
              <a:spcBef>
                <a:spcPts val="500"/>
              </a:spcBef>
              <a:spcAft>
                <a:spcPts val="0"/>
              </a:spcAft>
              <a:buClr>
                <a:schemeClr val="dk1"/>
              </a:buClr>
              <a:buSzPts val="1100"/>
              <a:buFont typeface="Arial"/>
              <a:buNone/>
            </a:pPr>
            <a:r>
              <a:rPr lang="en-US" sz="1100">
                <a:solidFill>
                  <a:schemeClr val="dk1"/>
                </a:solidFill>
                <a:latin typeface="Calibri"/>
                <a:ea typeface="Calibri"/>
                <a:cs typeface="Calibri"/>
                <a:sym typeface="Calibri"/>
              </a:rPr>
              <a:t>Votre smartphone. iOS et Android publient régulièrement des correctifs de sécurité. Ne restez pas plusieurs versions en retard — les versions obsolètes ne reçoivent plus de mises à jour de sécurité.</a:t>
            </a:r>
            <a:endParaRPr sz="1100">
              <a:solidFill>
                <a:schemeClr val="dk1"/>
              </a:solidFill>
              <a:latin typeface="Calibri"/>
              <a:ea typeface="Calibri"/>
              <a:cs typeface="Calibri"/>
              <a:sym typeface="Calibri"/>
            </a:endParaRPr>
          </a:p>
          <a:p>
            <a:pPr indent="0" lvl="0" marL="228600" rtl="0" algn="l">
              <a:spcBef>
                <a:spcPts val="500"/>
              </a:spcBef>
              <a:spcAft>
                <a:spcPts val="0"/>
              </a:spcAft>
              <a:buClr>
                <a:schemeClr val="dk1"/>
              </a:buClr>
              <a:buSzPts val="1100"/>
              <a:buFont typeface="Arial"/>
              <a:buNone/>
            </a:pPr>
            <a:r>
              <a:rPr lang="en-US" sz="1100">
                <a:solidFill>
                  <a:schemeClr val="dk1"/>
                </a:solidFill>
                <a:latin typeface="Calibri"/>
                <a:ea typeface="Calibri"/>
                <a:cs typeface="Calibri"/>
                <a:sym typeface="Calibri"/>
              </a:rPr>
              <a:t>Les applications et plugins. Microsoft Office, Adobe Acrobat Reader, Java. Et surtout Flash Player — si quelqu'un a encore Flash installé, désinstallez-le immédiatement, Adobe a arrêté le support en 2020 et il est truffé de failles non corrigées.</a:t>
            </a:r>
            <a:endParaRPr sz="1100">
              <a:solidFill>
                <a:schemeClr val="dk1"/>
              </a:solidFill>
              <a:latin typeface="Calibri"/>
              <a:ea typeface="Calibri"/>
              <a:cs typeface="Calibri"/>
              <a:sym typeface="Calibri"/>
            </a:endParaRPr>
          </a:p>
          <a:p>
            <a:pPr indent="0" lvl="0" marL="228600" rtl="0" algn="l">
              <a:spcBef>
                <a:spcPts val="500"/>
              </a:spcBef>
              <a:spcAft>
                <a:spcPts val="0"/>
              </a:spcAft>
              <a:buClr>
                <a:schemeClr val="dk1"/>
              </a:buClr>
              <a:buSzPts val="1100"/>
              <a:buFont typeface="Arial"/>
              <a:buNone/>
            </a:pPr>
            <a:r>
              <a:rPr lang="en-US" sz="1100">
                <a:solidFill>
                  <a:schemeClr val="dk1"/>
                </a:solidFill>
                <a:latin typeface="Calibri"/>
                <a:ea typeface="Calibri"/>
                <a:cs typeface="Calibri"/>
                <a:sym typeface="Calibri"/>
              </a:rPr>
              <a:t>L'antivirus. Sa base de signatures — la liste des virus connus — doit être mise à jour quotidiennement. Un antivirus avec une base datée de trois mois ne connaît pas les nouveaux virus apparus depuis.</a:t>
            </a:r>
            <a:endParaRPr sz="1100">
              <a:solidFill>
                <a:schemeClr val="dk1"/>
              </a:solidFill>
              <a:latin typeface="Calibri"/>
              <a:ea typeface="Calibri"/>
              <a:cs typeface="Calibri"/>
              <a:sym typeface="Calibri"/>
            </a:endParaRPr>
          </a:p>
          <a:p>
            <a:pPr indent="0" lvl="0" marL="228600" rtl="0" algn="l">
              <a:spcBef>
                <a:spcPts val="500"/>
              </a:spcBef>
              <a:spcAft>
                <a:spcPts val="0"/>
              </a:spcAft>
              <a:buClr>
                <a:schemeClr val="dk1"/>
              </a:buClr>
              <a:buSzPts val="1100"/>
              <a:buFont typeface="Arial"/>
              <a:buNone/>
            </a:pPr>
            <a:r>
              <a:rPr lang="en-US" sz="1100">
                <a:solidFill>
                  <a:schemeClr val="dk1"/>
                </a:solidFill>
                <a:latin typeface="Calibri"/>
                <a:ea typeface="Calibri"/>
                <a:cs typeface="Calibri"/>
                <a:sym typeface="Calibri"/>
              </a:rPr>
              <a:t>Et enfin, votre box et votre routeur. C'est souvent le grand oublié. Ces appareils ont un firmware — un logiciel embarqué — qui reçoit aussi des mises à jour de sécurité. Connectez-vous à l'interface d'administration de votre box de temps en temps pour vérifier.</a:t>
            </a:r>
            <a:endParaRPr sz="1100">
              <a:solidFill>
                <a:schemeClr val="dk1"/>
              </a:solidFill>
              <a:latin typeface="Calibri"/>
              <a:ea typeface="Calibri"/>
              <a:cs typeface="Calibri"/>
              <a:sym typeface="Calibri"/>
            </a:endParaRPr>
          </a:p>
          <a:p>
            <a:pPr indent="0" lvl="0" marL="0" rtl="0" algn="l">
              <a:spcBef>
                <a:spcPts val="900"/>
              </a:spcBef>
              <a:spcAft>
                <a:spcPts val="0"/>
              </a:spcAft>
              <a:buClr>
                <a:schemeClr val="dk1"/>
              </a:buClr>
              <a:buSzPts val="1100"/>
              <a:buFont typeface="Arial"/>
              <a:buNone/>
            </a:pPr>
            <a:r>
              <a:rPr b="1" lang="en-US" sz="1000">
                <a:solidFill>
                  <a:srgbClr val="0070C0"/>
                </a:solidFill>
                <a:latin typeface="Calibri"/>
                <a:ea typeface="Calibri"/>
                <a:cs typeface="Calibri"/>
                <a:sym typeface="Calibri"/>
              </a:rPr>
              <a:t>🗣️ Intervenant·e A</a:t>
            </a:r>
            <a:endParaRPr b="1" sz="1000">
              <a:solidFill>
                <a:srgbClr val="0070C0"/>
              </a:solidFill>
              <a:latin typeface="Calibri"/>
              <a:ea typeface="Calibri"/>
              <a:cs typeface="Calibri"/>
              <a:sym typeface="Calibri"/>
            </a:endParaRPr>
          </a:p>
          <a:p>
            <a:pPr indent="0" lvl="0" marL="228600" rtl="0" algn="l">
              <a:spcBef>
                <a:spcPts val="300"/>
              </a:spcBef>
              <a:spcAft>
                <a:spcPts val="0"/>
              </a:spcAft>
              <a:buClr>
                <a:schemeClr val="dk1"/>
              </a:buClr>
              <a:buSzPts val="1100"/>
              <a:buFont typeface="Arial"/>
              <a:buNone/>
            </a:pPr>
            <a:r>
              <a:rPr lang="en-US" sz="1100">
                <a:solidFill>
                  <a:schemeClr val="dk1"/>
                </a:solidFill>
                <a:latin typeface="Calibri"/>
                <a:ea typeface="Calibri"/>
                <a:cs typeface="Calibri"/>
                <a:sym typeface="Calibri"/>
              </a:rPr>
              <a:t>Un mot sur les logiciels obsolètes. En 2024, on estimait que plusieurs millions d'ordinateurs dans le monde tournaient encore sous Windows XP — un système dont Microsoft a arrêté le support en 2014. Dix ans sans mises à jour de sécurité. C'est une passoire numérique absolue. Pourtant, on les trouve encore dans des hôpitaux, des usines, des administrations, en raison du coût de migration.</a:t>
            </a:r>
            <a:endParaRPr sz="1100">
              <a:solidFill>
                <a:schemeClr val="dk1"/>
              </a:solidFill>
              <a:latin typeface="Calibri"/>
              <a:ea typeface="Calibri"/>
              <a:cs typeface="Calibri"/>
              <a:sym typeface="Calibri"/>
            </a:endParaRPr>
          </a:p>
          <a:p>
            <a:pPr indent="0" lvl="0" marL="228600" rtl="0" algn="l">
              <a:spcBef>
                <a:spcPts val="500"/>
              </a:spcBef>
              <a:spcAft>
                <a:spcPts val="500"/>
              </a:spcAft>
              <a:buClr>
                <a:schemeClr val="dk1"/>
              </a:buClr>
              <a:buSzPts val="1100"/>
              <a:buFont typeface="Arial"/>
              <a:buNone/>
            </a:pPr>
            <a:r>
              <a:rPr lang="en-US" sz="1100">
                <a:solidFill>
                  <a:schemeClr val="dk1"/>
                </a:solidFill>
                <a:latin typeface="Calibri"/>
                <a:ea typeface="Calibri"/>
                <a:cs typeface="Calibri"/>
                <a:sym typeface="Calibri"/>
              </a:rPr>
              <a:t>Nos conseils pratiques : activez les mises à jour automatiques sur tous vos appareils. Planifiez les redémarrages — le vendredi soir par exemple, ça évite d'interrompre votre travail. Et désinstallez régulièrement les logiciels que vous n'utilisez plus : moins vous avez de logiciels installés, moins vous avez de surface d'attaque potentielle.</a:t>
            </a:r>
            <a:endParaRPr/>
          </a:p>
        </p:txBody>
      </p:sp>
      <p:sp>
        <p:nvSpPr>
          <p:cNvPr id="272" name="Google Shape;272;p8:notes"/>
          <p:cNvSpPr txBox="1"/>
          <p:nvPr>
            <p:ph idx="12" type="sldNum"/>
          </p:nvPr>
        </p:nvSpPr>
        <p:spPr>
          <a:xfrm>
            <a:off x="3884760" y="8685360"/>
            <a:ext cx="2971440" cy="45828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Arial"/>
              <a:buNone/>
            </a:pPr>
            <a:fld id="{00000000-1234-1234-1234-123412341234}" type="slidenum">
              <a:rPr b="0" lang="en-US" sz="1200" u="none" strike="noStrike">
                <a:solidFill>
                  <a:schemeClr val="dk1"/>
                </a:solidFill>
                <a:latin typeface="Arial"/>
                <a:ea typeface="Arial"/>
                <a:cs typeface="Arial"/>
                <a:sym typeface="Arial"/>
              </a:rPr>
              <a:t>‹#›</a:t>
            </a:fld>
            <a:endParaRPr b="0" sz="1200" u="none" strike="noStrike">
              <a:solidFill>
                <a:srgbClr val="000000"/>
              </a:solidFill>
              <a:latin typeface="Times New Roman"/>
              <a:ea typeface="Times New Roman"/>
              <a:cs typeface="Times New Roman"/>
              <a:sym typeface="Times New Roman"/>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3" name="Shape 313"/>
        <p:cNvGrpSpPr/>
        <p:nvPr/>
      </p:nvGrpSpPr>
      <p:grpSpPr>
        <a:xfrm>
          <a:off x="0" y="0"/>
          <a:ext cx="0" cy="0"/>
          <a:chOff x="0" y="0"/>
          <a:chExt cx="0" cy="0"/>
        </a:xfrm>
      </p:grpSpPr>
      <p:sp>
        <p:nvSpPr>
          <p:cNvPr id="314" name="Google Shape;314;p9:notes"/>
          <p:cNvSpPr/>
          <p:nvPr>
            <p:ph idx="2" type="sldImg"/>
          </p:nvPr>
        </p:nvSpPr>
        <p:spPr>
          <a:xfrm>
            <a:off x="685800" y="1143000"/>
            <a:ext cx="5486040" cy="3085920"/>
          </a:xfrm>
          <a:custGeom>
            <a:rect b="b" l="l" r="r" t="t"/>
            <a:pathLst>
              <a:path extrusionOk="0" h="120000" w="120000">
                <a:moveTo>
                  <a:pt x="0" y="0"/>
                </a:moveTo>
                <a:lnTo>
                  <a:pt x="120000" y="0"/>
                </a:lnTo>
                <a:lnTo>
                  <a:pt x="120000" y="120000"/>
                </a:lnTo>
                <a:lnTo>
                  <a:pt x="0" y="120000"/>
                </a:lnTo>
                <a:close/>
              </a:path>
            </a:pathLst>
          </a:custGeom>
          <a:noFill/>
          <a:ln>
            <a:noFill/>
          </a:ln>
        </p:spPr>
      </p:sp>
      <p:sp>
        <p:nvSpPr>
          <p:cNvPr id="315" name="Google Shape;315;p9:notes"/>
          <p:cNvSpPr txBox="1"/>
          <p:nvPr>
            <p:ph idx="1" type="body"/>
          </p:nvPr>
        </p:nvSpPr>
        <p:spPr>
          <a:xfrm>
            <a:off x="685800" y="4400640"/>
            <a:ext cx="5486040" cy="3600000"/>
          </a:xfrm>
          <a:prstGeom prst="rect">
            <a:avLst/>
          </a:prstGeom>
          <a:noFill/>
          <a:ln>
            <a:noFill/>
          </a:ln>
        </p:spPr>
        <p:txBody>
          <a:bodyPr anchorCtr="0" anchor="t" bIns="45700" lIns="91425" spcFirstLastPara="1" rIns="91425" wrap="square" tIns="45700">
            <a:noAutofit/>
          </a:bodyPr>
          <a:lstStyle/>
          <a:p>
            <a:pPr indent="0" lvl="0" marL="0" rtl="0" algn="l">
              <a:spcBef>
                <a:spcPts val="900"/>
              </a:spcBef>
              <a:spcAft>
                <a:spcPts val="0"/>
              </a:spcAft>
              <a:buClr>
                <a:schemeClr val="dk1"/>
              </a:buClr>
              <a:buSzPts val="1100"/>
              <a:buFont typeface="Arial"/>
              <a:buNone/>
            </a:pPr>
            <a:r>
              <a:rPr b="1" lang="en-US" sz="1000">
                <a:solidFill>
                  <a:srgbClr val="7030A0"/>
                </a:solidFill>
                <a:latin typeface="Calibri"/>
                <a:ea typeface="Calibri"/>
                <a:cs typeface="Calibri"/>
                <a:sym typeface="Calibri"/>
              </a:rPr>
              <a:t>🗣️ Intervenant·e B</a:t>
            </a:r>
            <a:endParaRPr b="1" sz="1000">
              <a:solidFill>
                <a:srgbClr val="7030A0"/>
              </a:solidFill>
              <a:latin typeface="Calibri"/>
              <a:ea typeface="Calibri"/>
              <a:cs typeface="Calibri"/>
              <a:sym typeface="Calibri"/>
            </a:endParaRPr>
          </a:p>
          <a:p>
            <a:pPr indent="0" lvl="0" marL="228600" rtl="0" algn="l">
              <a:spcBef>
                <a:spcPts val="300"/>
              </a:spcBef>
              <a:spcAft>
                <a:spcPts val="0"/>
              </a:spcAft>
              <a:buClr>
                <a:schemeClr val="dk1"/>
              </a:buClr>
              <a:buSzPts val="1100"/>
              <a:buFont typeface="Arial"/>
              <a:buNone/>
            </a:pPr>
            <a:r>
              <a:rPr lang="en-US" sz="1100">
                <a:solidFill>
                  <a:schemeClr val="dk1"/>
                </a:solidFill>
                <a:latin typeface="Calibri"/>
                <a:ea typeface="Calibri"/>
                <a:cs typeface="Calibri"/>
                <a:sym typeface="Calibri"/>
              </a:rPr>
              <a:t>Quatrième thème : le Wi-Fi public. Qui n'a jamais profité du Wi-Fi gratuit dans un café, un aéroport, un hôtel ou un restaurant ? C'est pratique, c'est gratuit, ça évite de consommer sa data mobile. Mais c'est aussi l'un des environnements numériques les plus dangereux qui existe.</a:t>
            </a:r>
            <a:endParaRPr sz="1100">
              <a:solidFill>
                <a:schemeClr val="dk1"/>
              </a:solidFill>
              <a:latin typeface="Calibri"/>
              <a:ea typeface="Calibri"/>
              <a:cs typeface="Calibri"/>
              <a:sym typeface="Calibri"/>
            </a:endParaRPr>
          </a:p>
          <a:p>
            <a:pPr indent="0" lvl="0" marL="228600" rtl="0" algn="l">
              <a:spcBef>
                <a:spcPts val="500"/>
              </a:spcBef>
              <a:spcAft>
                <a:spcPts val="0"/>
              </a:spcAft>
              <a:buClr>
                <a:schemeClr val="dk1"/>
              </a:buClr>
              <a:buSzPts val="1100"/>
              <a:buFont typeface="Arial"/>
              <a:buNone/>
            </a:pPr>
            <a:r>
              <a:rPr lang="en-US" sz="1100">
                <a:solidFill>
                  <a:schemeClr val="dk1"/>
                </a:solidFill>
                <a:latin typeface="Calibri"/>
                <a:ea typeface="Calibri"/>
                <a:cs typeface="Calibri"/>
                <a:sym typeface="Calibri"/>
              </a:rPr>
              <a:t>Pour comprendre pourquoi, il faut comprendre une attaque qu'on appelle le Man-in-the-Middle, ou MITM en abrégé. L'idée est simple : sur un réseau Wi-Fi non sécurisé ou malveillant, un pirate peut se placer 'entre' vous et internet. Votre ordinateur pense communiquer directement avec le site que vous visitez, mais en réalité tout votre trafic passe d'abord par le pirate, qui peut le lire et le modifier.</a:t>
            </a:r>
            <a:endParaRPr sz="1100">
              <a:solidFill>
                <a:schemeClr val="dk1"/>
              </a:solidFill>
              <a:latin typeface="Calibri"/>
              <a:ea typeface="Calibri"/>
              <a:cs typeface="Calibri"/>
              <a:sym typeface="Calibri"/>
            </a:endParaRPr>
          </a:p>
          <a:p>
            <a:pPr indent="0" lvl="0" marL="228600" rtl="0" algn="l">
              <a:spcBef>
                <a:spcPts val="500"/>
              </a:spcBef>
              <a:spcAft>
                <a:spcPts val="0"/>
              </a:spcAft>
              <a:buClr>
                <a:schemeClr val="dk1"/>
              </a:buClr>
              <a:buSzPts val="1100"/>
              <a:buFont typeface="Arial"/>
              <a:buNone/>
            </a:pPr>
            <a:r>
              <a:rPr lang="en-US" sz="1100">
                <a:solidFill>
                  <a:schemeClr val="dk1"/>
                </a:solidFill>
                <a:latin typeface="Calibri"/>
                <a:ea typeface="Calibri"/>
                <a:cs typeface="Calibri"/>
                <a:sym typeface="Calibri"/>
              </a:rPr>
              <a:t>Qu'est-ce qu'il peut intercepter concrètement ? Vos mots de passe si les connexions ne sont pas chiffrées. Vos emails. Votre numéro de carte bancaire si vous faites un achat. Vos cookies de session — ce qui lui permet de se connecter à vos comptes à votre place, même sans connaître votre mot de passe.</a:t>
            </a:r>
            <a:endParaRPr sz="1100">
              <a:solidFill>
                <a:schemeClr val="dk1"/>
              </a:solidFill>
              <a:latin typeface="Calibri"/>
              <a:ea typeface="Calibri"/>
              <a:cs typeface="Calibri"/>
              <a:sym typeface="Calibri"/>
            </a:endParaRPr>
          </a:p>
          <a:p>
            <a:pPr indent="0" lvl="0" marL="0" rtl="0" algn="l">
              <a:spcBef>
                <a:spcPts val="900"/>
              </a:spcBef>
              <a:spcAft>
                <a:spcPts val="0"/>
              </a:spcAft>
              <a:buClr>
                <a:schemeClr val="dk1"/>
              </a:buClr>
              <a:buSzPts val="1100"/>
              <a:buFont typeface="Arial"/>
              <a:buNone/>
            </a:pPr>
            <a:r>
              <a:rPr b="1" lang="en-US" sz="1000">
                <a:solidFill>
                  <a:srgbClr val="0070C0"/>
                </a:solidFill>
                <a:latin typeface="Calibri"/>
                <a:ea typeface="Calibri"/>
                <a:cs typeface="Calibri"/>
                <a:sym typeface="Calibri"/>
              </a:rPr>
              <a:t>🗣️ Intervenant·e A</a:t>
            </a:r>
            <a:endParaRPr b="1" sz="1000">
              <a:solidFill>
                <a:srgbClr val="0070C0"/>
              </a:solidFill>
              <a:latin typeface="Calibri"/>
              <a:ea typeface="Calibri"/>
              <a:cs typeface="Calibri"/>
              <a:sym typeface="Calibri"/>
            </a:endParaRPr>
          </a:p>
          <a:p>
            <a:pPr indent="0" lvl="0" marL="228600" rtl="0" algn="l">
              <a:spcBef>
                <a:spcPts val="300"/>
              </a:spcBef>
              <a:spcAft>
                <a:spcPts val="0"/>
              </a:spcAft>
              <a:buClr>
                <a:schemeClr val="dk1"/>
              </a:buClr>
              <a:buSzPts val="1100"/>
              <a:buFont typeface="Arial"/>
              <a:buNone/>
            </a:pPr>
            <a:r>
              <a:rPr lang="en-US" sz="1100">
                <a:solidFill>
                  <a:schemeClr val="dk1"/>
                </a:solidFill>
                <a:latin typeface="Calibri"/>
                <a:ea typeface="Calibri"/>
                <a:cs typeface="Calibri"/>
                <a:sym typeface="Calibri"/>
              </a:rPr>
              <a:t>Une technique encore plus pernicieuse, c'est le 'faux point d'accès'. Un pirate crée un réseau Wi-Fi dont le nom ressemble à celui de l'établissement. Vous êtes dans un café qui s'appelle 'Café du Commerce'. Le Wi-Fi légitime s'appelle 'CafeDuCommerce'. Le pirate crée 'CafeDuCommerce_Free' ou 'CafeCommerce'. Votre téléphone se connecte automatiquement sans que vous n'ayez rien remarqué.</a:t>
            </a:r>
            <a:endParaRPr sz="1100">
              <a:solidFill>
                <a:schemeClr val="dk1"/>
              </a:solidFill>
              <a:latin typeface="Calibri"/>
              <a:ea typeface="Calibri"/>
              <a:cs typeface="Calibri"/>
              <a:sym typeface="Calibri"/>
            </a:endParaRPr>
          </a:p>
          <a:p>
            <a:pPr indent="0" lvl="0" marL="228600" rtl="0" algn="l">
              <a:spcBef>
                <a:spcPts val="500"/>
              </a:spcBef>
              <a:spcAft>
                <a:spcPts val="0"/>
              </a:spcAft>
              <a:buClr>
                <a:schemeClr val="dk1"/>
              </a:buClr>
              <a:buSzPts val="1100"/>
              <a:buFont typeface="Arial"/>
              <a:buNone/>
            </a:pPr>
            <a:r>
              <a:rPr lang="en-US" sz="1100">
                <a:solidFill>
                  <a:schemeClr val="dk1"/>
                </a:solidFill>
                <a:latin typeface="Calibri"/>
                <a:ea typeface="Calibri"/>
                <a:cs typeface="Calibri"/>
                <a:sym typeface="Calibri"/>
              </a:rPr>
              <a:t>Alors, que faire ?</a:t>
            </a:r>
            <a:endParaRPr sz="1100">
              <a:solidFill>
                <a:schemeClr val="dk1"/>
              </a:solidFill>
              <a:latin typeface="Calibri"/>
              <a:ea typeface="Calibri"/>
              <a:cs typeface="Calibri"/>
              <a:sym typeface="Calibri"/>
            </a:endParaRPr>
          </a:p>
          <a:p>
            <a:pPr indent="0" lvl="0" marL="228600" rtl="0" algn="l">
              <a:spcBef>
                <a:spcPts val="500"/>
              </a:spcBef>
              <a:spcAft>
                <a:spcPts val="0"/>
              </a:spcAft>
              <a:buClr>
                <a:schemeClr val="dk1"/>
              </a:buClr>
              <a:buSzPts val="1100"/>
              <a:buFont typeface="Arial"/>
              <a:buNone/>
            </a:pPr>
            <a:r>
              <a:rPr lang="en-US" sz="1100">
                <a:solidFill>
                  <a:schemeClr val="dk1"/>
                </a:solidFill>
                <a:latin typeface="Calibri"/>
                <a:ea typeface="Calibri"/>
                <a:cs typeface="Calibri"/>
                <a:sym typeface="Calibri"/>
              </a:rPr>
              <a:t>La solution la plus efficace : utilisez un VPN, un Réseau Privé Virtuel. Un VPN chiffre TOUT votre trafic internet avant qu'il quitte votre appareil, rendant le Man-in-the-Middle pratiquement inopérant. Des solutions gratuites comme ProtonVPN existent et sont fiables. Votre entreprise dispose probablement aussi d'un VPN d'entreprise.</a:t>
            </a:r>
            <a:endParaRPr sz="1100">
              <a:solidFill>
                <a:schemeClr val="dk1"/>
              </a:solidFill>
              <a:latin typeface="Calibri"/>
              <a:ea typeface="Calibri"/>
              <a:cs typeface="Calibri"/>
              <a:sym typeface="Calibri"/>
            </a:endParaRPr>
          </a:p>
          <a:p>
            <a:pPr indent="0" lvl="0" marL="228600" rtl="0" algn="l">
              <a:spcBef>
                <a:spcPts val="500"/>
              </a:spcBef>
              <a:spcAft>
                <a:spcPts val="0"/>
              </a:spcAft>
              <a:buClr>
                <a:schemeClr val="dk1"/>
              </a:buClr>
              <a:buSzPts val="1100"/>
              <a:buFont typeface="Arial"/>
              <a:buNone/>
            </a:pPr>
            <a:r>
              <a:rPr lang="en-US" sz="1100">
                <a:solidFill>
                  <a:schemeClr val="dk1"/>
                </a:solidFill>
                <a:latin typeface="Calibri"/>
                <a:ea typeface="Calibri"/>
                <a:cs typeface="Calibri"/>
                <a:sym typeface="Calibri"/>
              </a:rPr>
              <a:t>Si vous n'avez pas de VPN, préférez votre connexion 4G ou 5G au Wi-Fi public. Le réseau mobile de votre opérateur est infiniment plus sécurisé qu'un Wi-Fi ouvert.</a:t>
            </a:r>
            <a:endParaRPr sz="1100">
              <a:solidFill>
                <a:schemeClr val="dk1"/>
              </a:solidFill>
              <a:latin typeface="Calibri"/>
              <a:ea typeface="Calibri"/>
              <a:cs typeface="Calibri"/>
              <a:sym typeface="Calibri"/>
            </a:endParaRPr>
          </a:p>
          <a:p>
            <a:pPr indent="0" lvl="0" marL="228600" rtl="0" algn="l">
              <a:spcBef>
                <a:spcPts val="500"/>
              </a:spcBef>
              <a:spcAft>
                <a:spcPts val="500"/>
              </a:spcAft>
              <a:buClr>
                <a:schemeClr val="dk1"/>
              </a:buClr>
              <a:buSzPts val="1100"/>
              <a:buFont typeface="Arial"/>
              <a:buNone/>
            </a:pPr>
            <a:r>
              <a:rPr lang="en-US" sz="1100">
                <a:solidFill>
                  <a:schemeClr val="dk1"/>
                </a:solidFill>
                <a:latin typeface="Calibri"/>
                <a:ea typeface="Calibri"/>
                <a:cs typeface="Calibri"/>
                <a:sym typeface="Calibri"/>
              </a:rPr>
              <a:t>Si vous devez absolument utiliser un Wi-Fi public : vérifiez le nom exact du réseau auprès du personnel — ne vous fiez pas à ce qui s'affiche sur votre écran. Évitez absolument toute opération sensible : banque en ligne, connexion professionnelle, achats en ligne. Et désactivez le partage de fichiers et le Bluetooth — ces fonctionnalités peuvent vous exposer sur un réseau partagé.</a:t>
            </a:r>
            <a:endParaRPr/>
          </a:p>
        </p:txBody>
      </p:sp>
      <p:sp>
        <p:nvSpPr>
          <p:cNvPr id="316" name="Google Shape;316;p9:notes"/>
          <p:cNvSpPr txBox="1"/>
          <p:nvPr>
            <p:ph idx="12" type="sldNum"/>
          </p:nvPr>
        </p:nvSpPr>
        <p:spPr>
          <a:xfrm>
            <a:off x="3884760" y="8685360"/>
            <a:ext cx="2971440" cy="45828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Arial"/>
              <a:buNone/>
            </a:pPr>
            <a:fld id="{00000000-1234-1234-1234-123412341234}" type="slidenum">
              <a:rPr b="0" lang="en-US" sz="1200" u="none" strike="noStrike">
                <a:solidFill>
                  <a:schemeClr val="dk1"/>
                </a:solidFill>
                <a:latin typeface="Arial"/>
                <a:ea typeface="Arial"/>
                <a:cs typeface="Arial"/>
                <a:sym typeface="Arial"/>
              </a:rPr>
              <a:t>‹#›</a:t>
            </a:fld>
            <a:endParaRPr b="0" sz="1200" u="none" strike="noStrike">
              <a:solidFill>
                <a:srgbClr val="000000"/>
              </a:solidFill>
              <a:latin typeface="Times New Roman"/>
              <a:ea typeface="Times New Roman"/>
              <a:cs typeface="Times New Roman"/>
              <a:sym typeface="Times New Roman"/>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EFAULT" type="blank">
  <p:cSld name="BLANK">
    <p:spTree>
      <p:nvGrpSpPr>
        <p:cNvPr id="12" name="Shape 12"/>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9" name="Shape 9"/>
        <p:cNvGrpSpPr/>
        <p:nvPr/>
      </p:nvGrpSpPr>
      <p:grpSpPr>
        <a:xfrm>
          <a:off x="0" y="0"/>
          <a:ext cx="0" cy="0"/>
          <a:chOff x="0" y="0"/>
          <a:chExt cx="0" cy="0"/>
        </a:xfrm>
      </p:grpSpPr>
      <p:sp>
        <p:nvSpPr>
          <p:cNvPr id="10" name="Google Shape;10;p14"/>
          <p:cNvSpPr txBox="1"/>
          <p:nvPr>
            <p:ph type="title"/>
          </p:nvPr>
        </p:nvSpPr>
        <p:spPr>
          <a:xfrm>
            <a:off x="457200" y="205200"/>
            <a:ext cx="8229240" cy="858600"/>
          </a:xfrm>
          <a:prstGeom prst="rect">
            <a:avLst/>
          </a:prstGeom>
          <a:noFill/>
          <a:ln>
            <a:noFill/>
          </a:ln>
        </p:spPr>
        <p:txBody>
          <a:bodyPr anchorCtr="0" anchor="ctr" bIns="0" lIns="0" spcFirstLastPara="1" rIns="0" wrap="square" tIns="0">
            <a:noAutofit/>
          </a:bodyPr>
          <a:lstStyle>
            <a:lvl1pPr lvl="0" marR="0" rtl="0" algn="l">
              <a:spcBef>
                <a:spcPts val="0"/>
              </a:spcBef>
              <a:spcAft>
                <a:spcPts val="0"/>
              </a:spcAft>
              <a:buSzPts val="1400"/>
              <a:buNone/>
              <a:defRPr b="0" i="0" sz="1800" u="none" cap="none" strike="noStrike"/>
            </a:lvl1pPr>
            <a:lvl2pPr lvl="1" marR="0" rtl="0" algn="l">
              <a:spcBef>
                <a:spcPts val="0"/>
              </a:spcBef>
              <a:spcAft>
                <a:spcPts val="0"/>
              </a:spcAft>
              <a:buSzPts val="1400"/>
              <a:buNone/>
              <a:defRPr b="0" i="0" sz="1800" u="none" cap="none" strike="noStrike"/>
            </a:lvl2pPr>
            <a:lvl3pPr lvl="2" marR="0" rtl="0" algn="l">
              <a:spcBef>
                <a:spcPts val="0"/>
              </a:spcBef>
              <a:spcAft>
                <a:spcPts val="0"/>
              </a:spcAft>
              <a:buSzPts val="1400"/>
              <a:buNone/>
              <a:defRPr b="0" i="0" sz="1800" u="none" cap="none" strike="noStrike"/>
            </a:lvl3pPr>
            <a:lvl4pPr lvl="3" marR="0" rtl="0" algn="l">
              <a:spcBef>
                <a:spcPts val="0"/>
              </a:spcBef>
              <a:spcAft>
                <a:spcPts val="0"/>
              </a:spcAft>
              <a:buSzPts val="1400"/>
              <a:buNone/>
              <a:defRPr b="0" i="0" sz="1800" u="none" cap="none" strike="noStrike"/>
            </a:lvl4pPr>
            <a:lvl5pPr lvl="4" marR="0" rtl="0" algn="l">
              <a:spcBef>
                <a:spcPts val="0"/>
              </a:spcBef>
              <a:spcAft>
                <a:spcPts val="0"/>
              </a:spcAft>
              <a:buSzPts val="1400"/>
              <a:buNone/>
              <a:defRPr b="0" i="0" sz="1800" u="none" cap="none" strike="noStrike"/>
            </a:lvl5pPr>
            <a:lvl6pPr lvl="5" marR="0" rtl="0" algn="l">
              <a:spcBef>
                <a:spcPts val="0"/>
              </a:spcBef>
              <a:spcAft>
                <a:spcPts val="0"/>
              </a:spcAft>
              <a:buSzPts val="1400"/>
              <a:buNone/>
              <a:defRPr b="0" i="0" sz="1800" u="none" cap="none" strike="noStrike"/>
            </a:lvl6pPr>
            <a:lvl7pPr lvl="6" marR="0" rtl="0" algn="l">
              <a:spcBef>
                <a:spcPts val="0"/>
              </a:spcBef>
              <a:spcAft>
                <a:spcPts val="0"/>
              </a:spcAft>
              <a:buSzPts val="1400"/>
              <a:buNone/>
              <a:defRPr b="0" i="0" sz="1800" u="none" cap="none" strike="noStrike"/>
            </a:lvl7pPr>
            <a:lvl8pPr lvl="7" marR="0" rtl="0" algn="l">
              <a:spcBef>
                <a:spcPts val="0"/>
              </a:spcBef>
              <a:spcAft>
                <a:spcPts val="0"/>
              </a:spcAft>
              <a:buSzPts val="1400"/>
              <a:buNone/>
              <a:defRPr b="0" i="0" sz="1800" u="none" cap="none" strike="noStrike"/>
            </a:lvl8pPr>
            <a:lvl9pPr lvl="8" marR="0" rtl="0" algn="l">
              <a:spcBef>
                <a:spcPts val="0"/>
              </a:spcBef>
              <a:spcAft>
                <a:spcPts val="0"/>
              </a:spcAft>
              <a:buSzPts val="1400"/>
              <a:buNone/>
              <a:defRPr b="0" i="0" sz="1800" u="none" cap="none" strike="noStrike"/>
            </a:lvl9pPr>
          </a:lstStyle>
          <a:p/>
        </p:txBody>
      </p:sp>
      <p:sp>
        <p:nvSpPr>
          <p:cNvPr id="11" name="Google Shape;11;p14"/>
          <p:cNvSpPr txBox="1"/>
          <p:nvPr>
            <p:ph idx="1" type="body"/>
          </p:nvPr>
        </p:nvSpPr>
        <p:spPr>
          <a:xfrm>
            <a:off x="457200" y="1203480"/>
            <a:ext cx="8229240" cy="2982960"/>
          </a:xfrm>
          <a:prstGeom prst="rect">
            <a:avLst/>
          </a:prstGeom>
          <a:noFill/>
          <a:ln>
            <a:noFill/>
          </a:ln>
        </p:spPr>
        <p:txBody>
          <a:bodyPr anchorCtr="0" anchor="t" bIns="0" lIns="0" spcFirstLastPara="1" rIns="0" wrap="square" tIns="0">
            <a:normAutofit/>
          </a:bodyPr>
          <a:lstStyle>
            <a:lvl1pPr indent="-228600" lvl="0" marL="457200" marR="0" rtl="0" algn="l">
              <a:spcBef>
                <a:spcPts val="0"/>
              </a:spcBef>
              <a:spcAft>
                <a:spcPts val="0"/>
              </a:spcAft>
              <a:buSzPts val="1400"/>
              <a:buNone/>
              <a:defRPr b="0" i="0" sz="1800" u="none" cap="none" strike="noStrike"/>
            </a:lvl1pPr>
            <a:lvl2pPr indent="-228600" lvl="1" marL="914400" marR="0" rtl="0" algn="l">
              <a:spcBef>
                <a:spcPts val="0"/>
              </a:spcBef>
              <a:spcAft>
                <a:spcPts val="0"/>
              </a:spcAft>
              <a:buSzPts val="1400"/>
              <a:buNone/>
              <a:defRPr b="0" i="0" sz="1800" u="none" cap="none" strike="noStrike"/>
            </a:lvl2pPr>
            <a:lvl3pPr indent="-228600" lvl="2" marL="1371600" marR="0" rtl="0" algn="l">
              <a:spcBef>
                <a:spcPts val="0"/>
              </a:spcBef>
              <a:spcAft>
                <a:spcPts val="0"/>
              </a:spcAft>
              <a:buSzPts val="1400"/>
              <a:buNone/>
              <a:defRPr b="0" i="0" sz="1800" u="none" cap="none" strike="noStrike"/>
            </a:lvl3pPr>
            <a:lvl4pPr indent="-228600" lvl="3" marL="1828800" marR="0" rtl="0" algn="l">
              <a:spcBef>
                <a:spcPts val="0"/>
              </a:spcBef>
              <a:spcAft>
                <a:spcPts val="0"/>
              </a:spcAft>
              <a:buSzPts val="1400"/>
              <a:buNone/>
              <a:defRPr b="0" i="0" sz="1800" u="none" cap="none" strike="noStrike"/>
            </a:lvl4pPr>
            <a:lvl5pPr indent="-228600" lvl="4" marL="2286000" marR="0" rtl="0" algn="l">
              <a:spcBef>
                <a:spcPts val="0"/>
              </a:spcBef>
              <a:spcAft>
                <a:spcPts val="0"/>
              </a:spcAft>
              <a:buSzPts val="1400"/>
              <a:buNone/>
              <a:defRPr b="0" i="0" sz="1800" u="none" cap="none" strike="noStrike"/>
            </a:lvl5pPr>
            <a:lvl6pPr indent="-228600" lvl="5" marL="2743200" marR="0" rtl="0" algn="l">
              <a:spcBef>
                <a:spcPts val="0"/>
              </a:spcBef>
              <a:spcAft>
                <a:spcPts val="0"/>
              </a:spcAft>
              <a:buSzPts val="1400"/>
              <a:buNone/>
              <a:defRPr b="0" i="0" sz="1800" u="none" cap="none" strike="noStrike"/>
            </a:lvl6pPr>
            <a:lvl7pPr indent="-228600" lvl="6" marL="3200400" marR="0" rtl="0" algn="l">
              <a:spcBef>
                <a:spcPts val="0"/>
              </a:spcBef>
              <a:spcAft>
                <a:spcPts val="0"/>
              </a:spcAft>
              <a:buSzPts val="1400"/>
              <a:buNone/>
              <a:defRPr b="0" i="0" sz="1800" u="none" cap="none" strike="noStrike"/>
            </a:lvl7pPr>
            <a:lvl8pPr indent="-228600" lvl="7" marL="3657600" marR="0" rtl="0" algn="l">
              <a:spcBef>
                <a:spcPts val="0"/>
              </a:spcBef>
              <a:spcAft>
                <a:spcPts val="0"/>
              </a:spcAft>
              <a:buSzPts val="1400"/>
              <a:buNone/>
              <a:defRPr b="0" i="0" sz="1800" u="none" cap="none" strike="noStrike"/>
            </a:lvl8pPr>
            <a:lvl9pPr indent="-228600" lvl="8" marL="4114800" marR="0" rtl="0" algn="l">
              <a:spcBef>
                <a:spcPts val="0"/>
              </a:spcBef>
              <a:spcAft>
                <a:spcPts val="0"/>
              </a:spcAft>
              <a:buSzPts val="1400"/>
              <a:buNone/>
              <a:defRPr b="0" i="0" sz="1800" u="none" cap="none" strike="noStrike"/>
            </a:lvl9pPr>
          </a:lstStyle>
          <a:p/>
        </p:txBody>
      </p:sp>
    </p:spTree>
  </p:cSld>
  <p:clrMap accent1="accent1" accent2="accent2" accent3="accent3" accent4="accent4" accent5="accent5" accent6="accent6" bg1="lt1" bg2="dk2" tx1="dk1" tx2="lt2" folHlink="folHlink" hlink="hlink"/>
  <p:sldLayoutIdLst>
    <p:sldLayoutId id="2147483649" r:id="rId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D1B2A"/>
        </a:solidFill>
      </p:bgPr>
    </p:bg>
    <p:spTree>
      <p:nvGrpSpPr>
        <p:cNvPr id="17" name="Shape 17"/>
        <p:cNvGrpSpPr/>
        <p:nvPr/>
      </p:nvGrpSpPr>
      <p:grpSpPr>
        <a:xfrm>
          <a:off x="0" y="0"/>
          <a:ext cx="0" cy="0"/>
          <a:chOff x="0" y="0"/>
          <a:chExt cx="0" cy="0"/>
        </a:xfrm>
      </p:grpSpPr>
      <p:sp>
        <p:nvSpPr>
          <p:cNvPr id="18" name="Google Shape;18;p1"/>
          <p:cNvSpPr/>
          <p:nvPr/>
        </p:nvSpPr>
        <p:spPr>
          <a:xfrm>
            <a:off x="0" y="0"/>
            <a:ext cx="365400" cy="5143320"/>
          </a:xfrm>
          <a:prstGeom prst="rect">
            <a:avLst/>
          </a:prstGeom>
          <a:solidFill>
            <a:srgbClr val="E85D04"/>
          </a:solidFill>
          <a:ln cap="flat" cmpd="sng" w="12700">
            <a:solidFill>
              <a:srgbClr val="E85D04"/>
            </a:solidFill>
            <a:prstDash val="solid"/>
            <a:round/>
            <a:headEnd len="sm" w="sm" type="none"/>
            <a:tailEnd len="sm" w="sm" type="none"/>
          </a:ln>
        </p:spPr>
        <p:txBody>
          <a:bodyPr anchorCtr="0" anchor="t" bIns="45000" lIns="90000" spcFirstLastPara="1" rIns="90000" wrap="square" tIns="45000">
            <a:noAutofit/>
          </a:bodyPr>
          <a:lstStyle/>
          <a:p>
            <a:pPr indent="0" lvl="0" marL="0" marR="0" rtl="0" algn="l">
              <a:spcBef>
                <a:spcPts val="0"/>
              </a:spcBef>
              <a:spcAft>
                <a:spcPts val="0"/>
              </a:spcAft>
              <a:buNone/>
            </a:pPr>
            <a:r>
              <a:t/>
            </a:r>
            <a:endParaRPr b="0" sz="1800" u="none" strike="noStrike">
              <a:solidFill>
                <a:srgbClr val="FFFFFF"/>
              </a:solidFill>
              <a:latin typeface="Arial"/>
              <a:ea typeface="Arial"/>
              <a:cs typeface="Arial"/>
              <a:sym typeface="Arial"/>
            </a:endParaRPr>
          </a:p>
        </p:txBody>
      </p:sp>
      <p:pic>
        <p:nvPicPr>
          <p:cNvPr descr="preencoded.png" id="19" name="Google Shape;19;p1"/>
          <p:cNvPicPr preferRelativeResize="0"/>
          <p:nvPr/>
        </p:nvPicPr>
        <p:blipFill rotWithShape="1">
          <a:blip r:embed="rId3">
            <a:alphaModFix amt="85000"/>
          </a:blip>
          <a:srcRect b="0" l="0" r="0" t="0"/>
          <a:stretch/>
        </p:blipFill>
        <p:spPr>
          <a:xfrm>
            <a:off x="6675120" y="548640"/>
            <a:ext cx="2011320" cy="2011320"/>
          </a:xfrm>
          <a:prstGeom prst="rect">
            <a:avLst/>
          </a:prstGeom>
          <a:noFill/>
          <a:ln>
            <a:noFill/>
          </a:ln>
        </p:spPr>
      </p:pic>
      <p:sp>
        <p:nvSpPr>
          <p:cNvPr id="20" name="Google Shape;20;p1"/>
          <p:cNvSpPr/>
          <p:nvPr/>
        </p:nvSpPr>
        <p:spPr>
          <a:xfrm>
            <a:off x="640080" y="914400"/>
            <a:ext cx="5760360" cy="45684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1" lang="en-US" sz="1600" u="none" strike="noStrike">
                <a:solidFill>
                  <a:srgbClr val="F4A261"/>
                </a:solidFill>
                <a:latin typeface="Calibri"/>
                <a:ea typeface="Calibri"/>
                <a:cs typeface="Calibri"/>
                <a:sym typeface="Calibri"/>
              </a:rPr>
              <a:t>SENSIBILISATION À LA</a:t>
            </a:r>
            <a:endParaRPr b="0" sz="1600" u="none" strike="noStrike">
              <a:solidFill>
                <a:srgbClr val="FFFFFF"/>
              </a:solidFill>
              <a:latin typeface="Arial"/>
              <a:ea typeface="Arial"/>
              <a:cs typeface="Arial"/>
              <a:sym typeface="Arial"/>
            </a:endParaRPr>
          </a:p>
        </p:txBody>
      </p:sp>
      <p:sp>
        <p:nvSpPr>
          <p:cNvPr id="21" name="Google Shape;21;p1"/>
          <p:cNvSpPr/>
          <p:nvPr/>
        </p:nvSpPr>
        <p:spPr>
          <a:xfrm>
            <a:off x="640080" y="1325880"/>
            <a:ext cx="6400440" cy="100548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1" lang="en-US" sz="5200" u="none" strike="noStrike">
                <a:solidFill>
                  <a:srgbClr val="FFFFFF"/>
                </a:solidFill>
                <a:latin typeface="Calibri"/>
                <a:ea typeface="Calibri"/>
                <a:cs typeface="Calibri"/>
                <a:sym typeface="Calibri"/>
              </a:rPr>
              <a:t>CYBERSÉCURITÉ</a:t>
            </a:r>
            <a:endParaRPr b="0" sz="5200" u="none" strike="noStrike">
              <a:solidFill>
                <a:srgbClr val="FFFFFF"/>
              </a:solidFill>
              <a:latin typeface="Arial"/>
              <a:ea typeface="Arial"/>
              <a:cs typeface="Arial"/>
              <a:sym typeface="Arial"/>
            </a:endParaRPr>
          </a:p>
        </p:txBody>
      </p:sp>
      <p:sp>
        <p:nvSpPr>
          <p:cNvPr id="22" name="Google Shape;22;p1"/>
          <p:cNvSpPr/>
          <p:nvPr/>
        </p:nvSpPr>
        <p:spPr>
          <a:xfrm>
            <a:off x="640080" y="2423160"/>
            <a:ext cx="5028840" cy="36360"/>
          </a:xfrm>
          <a:prstGeom prst="rect">
            <a:avLst/>
          </a:prstGeom>
          <a:solidFill>
            <a:srgbClr val="2B7CC1"/>
          </a:solidFill>
          <a:ln cap="flat" cmpd="sng" w="12700">
            <a:solidFill>
              <a:srgbClr val="2B7CC1"/>
            </a:solidFill>
            <a:prstDash val="solid"/>
            <a:round/>
            <a:headEnd len="sm" w="sm" type="none"/>
            <a:tailEnd len="sm" w="sm" type="none"/>
          </a:ln>
        </p:spPr>
        <p:txBody>
          <a:bodyPr anchorCtr="0" anchor="t" bIns="0" lIns="90000" spcFirstLastPara="1" rIns="90000" wrap="square" tIns="0">
            <a:noAutofit/>
          </a:bodyPr>
          <a:lstStyle/>
          <a:p>
            <a:pPr indent="0" lvl="0" marL="0" marR="0" rtl="0" algn="l">
              <a:spcBef>
                <a:spcPts val="0"/>
              </a:spcBef>
              <a:spcAft>
                <a:spcPts val="0"/>
              </a:spcAft>
              <a:buNone/>
            </a:pPr>
            <a:r>
              <a:t/>
            </a:r>
            <a:endParaRPr b="0" sz="1800" u="none" strike="noStrike">
              <a:solidFill>
                <a:srgbClr val="FFFFFF"/>
              </a:solidFill>
              <a:latin typeface="Arial"/>
              <a:ea typeface="Arial"/>
              <a:cs typeface="Arial"/>
              <a:sym typeface="Arial"/>
            </a:endParaRPr>
          </a:p>
        </p:txBody>
      </p:sp>
      <p:sp>
        <p:nvSpPr>
          <p:cNvPr id="23" name="Google Shape;23;p1"/>
          <p:cNvSpPr/>
          <p:nvPr/>
        </p:nvSpPr>
        <p:spPr>
          <a:xfrm>
            <a:off x="640080" y="2560320"/>
            <a:ext cx="7131960" cy="45684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0" i="1" lang="en-US" sz="1400" u="none" strike="noStrike">
                <a:solidFill>
                  <a:srgbClr val="94A3B8"/>
                </a:solidFill>
                <a:latin typeface="Calibri"/>
                <a:ea typeface="Calibri"/>
                <a:cs typeface="Calibri"/>
                <a:sym typeface="Calibri"/>
              </a:rPr>
              <a:t>Guide pratique pour protéger vos données et votre vie numérique</a:t>
            </a:r>
            <a:endParaRPr b="0" sz="1400" u="none" strike="noStrike">
              <a:solidFill>
                <a:srgbClr val="FFFFFF"/>
              </a:solidFill>
              <a:latin typeface="Arial"/>
              <a:ea typeface="Arial"/>
              <a:cs typeface="Arial"/>
              <a:sym typeface="Arial"/>
            </a:endParaRPr>
          </a:p>
        </p:txBody>
      </p:sp>
      <p:sp>
        <p:nvSpPr>
          <p:cNvPr id="24" name="Google Shape;24;p1"/>
          <p:cNvSpPr/>
          <p:nvPr/>
        </p:nvSpPr>
        <p:spPr>
          <a:xfrm>
            <a:off x="640080" y="3383280"/>
            <a:ext cx="1599840" cy="456840"/>
          </a:xfrm>
          <a:prstGeom prst="roundRect">
            <a:avLst>
              <a:gd fmla="val 14000" name="adj"/>
            </a:avLst>
          </a:prstGeom>
          <a:solidFill>
            <a:srgbClr val="1B2A3B"/>
          </a:solidFill>
          <a:ln cap="flat" cmpd="sng" w="12700">
            <a:solidFill>
              <a:srgbClr val="2B7CC1"/>
            </a:solidFill>
            <a:prstDash val="solid"/>
            <a:round/>
            <a:headEnd len="sm" w="sm" type="none"/>
            <a:tailEnd len="sm" w="sm" type="none"/>
          </a:ln>
        </p:spPr>
        <p:txBody>
          <a:bodyPr anchorCtr="0" anchor="t" bIns="45000" lIns="90000" spcFirstLastPara="1" rIns="90000" wrap="square" tIns="45000">
            <a:noAutofit/>
          </a:bodyPr>
          <a:lstStyle/>
          <a:p>
            <a:pPr indent="0" lvl="0" marL="0" marR="0" rtl="0" algn="l">
              <a:spcBef>
                <a:spcPts val="0"/>
              </a:spcBef>
              <a:spcAft>
                <a:spcPts val="0"/>
              </a:spcAft>
              <a:buNone/>
            </a:pPr>
            <a:r>
              <a:t/>
            </a:r>
            <a:endParaRPr b="0" sz="1800" u="none" strike="noStrike">
              <a:solidFill>
                <a:srgbClr val="FFFFFF"/>
              </a:solidFill>
              <a:latin typeface="Arial"/>
              <a:ea typeface="Arial"/>
              <a:cs typeface="Arial"/>
              <a:sym typeface="Arial"/>
            </a:endParaRPr>
          </a:p>
        </p:txBody>
      </p:sp>
      <p:sp>
        <p:nvSpPr>
          <p:cNvPr id="25" name="Google Shape;25;p1"/>
          <p:cNvSpPr/>
          <p:nvPr/>
        </p:nvSpPr>
        <p:spPr>
          <a:xfrm>
            <a:off x="640080" y="3383280"/>
            <a:ext cx="1599840" cy="456840"/>
          </a:xfrm>
          <a:prstGeom prst="rect">
            <a:avLst/>
          </a:prstGeom>
          <a:noFill/>
          <a:ln>
            <a:noFill/>
          </a:ln>
        </p:spPr>
        <p:txBody>
          <a:bodyPr anchorCtr="0" anchor="ctr" bIns="45000" lIns="90000" spcFirstLastPara="1" rIns="90000" wrap="square" tIns="45000">
            <a:noAutofit/>
          </a:bodyPr>
          <a:lstStyle/>
          <a:p>
            <a:pPr indent="0" lvl="0" marL="0" marR="0" rtl="0" algn="ctr">
              <a:lnSpc>
                <a:spcPct val="100000"/>
              </a:lnSpc>
              <a:spcBef>
                <a:spcPts val="0"/>
              </a:spcBef>
              <a:spcAft>
                <a:spcPts val="0"/>
              </a:spcAft>
              <a:buNone/>
            </a:pPr>
            <a:r>
              <a:rPr b="1" lang="en-US" sz="900" u="none" strike="noStrike">
                <a:solidFill>
                  <a:srgbClr val="FFFFFF"/>
                </a:solidFill>
                <a:latin typeface="Calibri"/>
                <a:ea typeface="Calibri"/>
                <a:cs typeface="Calibri"/>
                <a:sym typeface="Calibri"/>
              </a:rPr>
              <a:t>🔒 Mots de passe</a:t>
            </a:r>
            <a:endParaRPr b="0" sz="900" u="none" strike="noStrike">
              <a:solidFill>
                <a:srgbClr val="FFFFFF"/>
              </a:solidFill>
              <a:latin typeface="Arial"/>
              <a:ea typeface="Arial"/>
              <a:cs typeface="Arial"/>
              <a:sym typeface="Arial"/>
            </a:endParaRPr>
          </a:p>
        </p:txBody>
      </p:sp>
      <p:sp>
        <p:nvSpPr>
          <p:cNvPr id="26" name="Google Shape;26;p1"/>
          <p:cNvSpPr/>
          <p:nvPr/>
        </p:nvSpPr>
        <p:spPr>
          <a:xfrm>
            <a:off x="2359080" y="3383280"/>
            <a:ext cx="1599840" cy="456840"/>
          </a:xfrm>
          <a:prstGeom prst="roundRect">
            <a:avLst>
              <a:gd fmla="val 14000" name="adj"/>
            </a:avLst>
          </a:prstGeom>
          <a:solidFill>
            <a:srgbClr val="1B2A3B"/>
          </a:solidFill>
          <a:ln cap="flat" cmpd="sng" w="12700">
            <a:solidFill>
              <a:srgbClr val="2B7CC1"/>
            </a:solidFill>
            <a:prstDash val="solid"/>
            <a:round/>
            <a:headEnd len="sm" w="sm" type="none"/>
            <a:tailEnd len="sm" w="sm" type="none"/>
          </a:ln>
        </p:spPr>
        <p:txBody>
          <a:bodyPr anchorCtr="0" anchor="t" bIns="45000" lIns="90000" spcFirstLastPara="1" rIns="90000" wrap="square" tIns="45000">
            <a:noAutofit/>
          </a:bodyPr>
          <a:lstStyle/>
          <a:p>
            <a:pPr indent="0" lvl="0" marL="0" marR="0" rtl="0" algn="l">
              <a:spcBef>
                <a:spcPts val="0"/>
              </a:spcBef>
              <a:spcAft>
                <a:spcPts val="0"/>
              </a:spcAft>
              <a:buNone/>
            </a:pPr>
            <a:r>
              <a:t/>
            </a:r>
            <a:endParaRPr b="0" sz="1800" u="none" strike="noStrike">
              <a:solidFill>
                <a:srgbClr val="FFFFFF"/>
              </a:solidFill>
              <a:latin typeface="Arial"/>
              <a:ea typeface="Arial"/>
              <a:cs typeface="Arial"/>
              <a:sym typeface="Arial"/>
            </a:endParaRPr>
          </a:p>
        </p:txBody>
      </p:sp>
      <p:sp>
        <p:nvSpPr>
          <p:cNvPr id="27" name="Google Shape;27;p1"/>
          <p:cNvSpPr/>
          <p:nvPr/>
        </p:nvSpPr>
        <p:spPr>
          <a:xfrm>
            <a:off x="2359080" y="3383280"/>
            <a:ext cx="1599840" cy="456840"/>
          </a:xfrm>
          <a:prstGeom prst="rect">
            <a:avLst/>
          </a:prstGeom>
          <a:noFill/>
          <a:ln>
            <a:noFill/>
          </a:ln>
        </p:spPr>
        <p:txBody>
          <a:bodyPr anchorCtr="0" anchor="ctr" bIns="45000" lIns="90000" spcFirstLastPara="1" rIns="90000" wrap="square" tIns="45000">
            <a:noAutofit/>
          </a:bodyPr>
          <a:lstStyle/>
          <a:p>
            <a:pPr indent="0" lvl="0" marL="0" marR="0" rtl="0" algn="ctr">
              <a:lnSpc>
                <a:spcPct val="100000"/>
              </a:lnSpc>
              <a:spcBef>
                <a:spcPts val="0"/>
              </a:spcBef>
              <a:spcAft>
                <a:spcPts val="0"/>
              </a:spcAft>
              <a:buNone/>
            </a:pPr>
            <a:r>
              <a:rPr b="1" lang="en-US" sz="900" u="none" strike="noStrike">
                <a:solidFill>
                  <a:srgbClr val="FFFFFF"/>
                </a:solidFill>
                <a:latin typeface="Calibri"/>
                <a:ea typeface="Calibri"/>
                <a:cs typeface="Calibri"/>
                <a:sym typeface="Calibri"/>
              </a:rPr>
              <a:t>🎣 Phishing</a:t>
            </a:r>
            <a:endParaRPr b="0" sz="900" u="none" strike="noStrike">
              <a:solidFill>
                <a:srgbClr val="FFFFFF"/>
              </a:solidFill>
              <a:latin typeface="Arial"/>
              <a:ea typeface="Arial"/>
              <a:cs typeface="Arial"/>
              <a:sym typeface="Arial"/>
            </a:endParaRPr>
          </a:p>
        </p:txBody>
      </p:sp>
      <p:sp>
        <p:nvSpPr>
          <p:cNvPr id="28" name="Google Shape;28;p1"/>
          <p:cNvSpPr/>
          <p:nvPr/>
        </p:nvSpPr>
        <p:spPr>
          <a:xfrm>
            <a:off x="4078080" y="3383280"/>
            <a:ext cx="1599840" cy="456840"/>
          </a:xfrm>
          <a:prstGeom prst="roundRect">
            <a:avLst>
              <a:gd fmla="val 14000" name="adj"/>
            </a:avLst>
          </a:prstGeom>
          <a:solidFill>
            <a:srgbClr val="1B2A3B"/>
          </a:solidFill>
          <a:ln cap="flat" cmpd="sng" w="12700">
            <a:solidFill>
              <a:srgbClr val="2B7CC1"/>
            </a:solidFill>
            <a:prstDash val="solid"/>
            <a:round/>
            <a:headEnd len="sm" w="sm" type="none"/>
            <a:tailEnd len="sm" w="sm" type="none"/>
          </a:ln>
        </p:spPr>
        <p:txBody>
          <a:bodyPr anchorCtr="0" anchor="t" bIns="45000" lIns="90000" spcFirstLastPara="1" rIns="90000" wrap="square" tIns="45000">
            <a:noAutofit/>
          </a:bodyPr>
          <a:lstStyle/>
          <a:p>
            <a:pPr indent="0" lvl="0" marL="0" marR="0" rtl="0" algn="l">
              <a:spcBef>
                <a:spcPts val="0"/>
              </a:spcBef>
              <a:spcAft>
                <a:spcPts val="0"/>
              </a:spcAft>
              <a:buNone/>
            </a:pPr>
            <a:r>
              <a:t/>
            </a:r>
            <a:endParaRPr b="0" sz="1800" u="none" strike="noStrike">
              <a:solidFill>
                <a:srgbClr val="FFFFFF"/>
              </a:solidFill>
              <a:latin typeface="Arial"/>
              <a:ea typeface="Arial"/>
              <a:cs typeface="Arial"/>
              <a:sym typeface="Arial"/>
            </a:endParaRPr>
          </a:p>
        </p:txBody>
      </p:sp>
      <p:sp>
        <p:nvSpPr>
          <p:cNvPr id="29" name="Google Shape;29;p1"/>
          <p:cNvSpPr/>
          <p:nvPr/>
        </p:nvSpPr>
        <p:spPr>
          <a:xfrm>
            <a:off x="4078080" y="3383280"/>
            <a:ext cx="1599840" cy="456840"/>
          </a:xfrm>
          <a:prstGeom prst="rect">
            <a:avLst/>
          </a:prstGeom>
          <a:noFill/>
          <a:ln>
            <a:noFill/>
          </a:ln>
        </p:spPr>
        <p:txBody>
          <a:bodyPr anchorCtr="0" anchor="ctr" bIns="45000" lIns="90000" spcFirstLastPara="1" rIns="90000" wrap="square" tIns="45000">
            <a:noAutofit/>
          </a:bodyPr>
          <a:lstStyle/>
          <a:p>
            <a:pPr indent="0" lvl="0" marL="0" marR="0" rtl="0" algn="ctr">
              <a:lnSpc>
                <a:spcPct val="100000"/>
              </a:lnSpc>
              <a:spcBef>
                <a:spcPts val="0"/>
              </a:spcBef>
              <a:spcAft>
                <a:spcPts val="0"/>
              </a:spcAft>
              <a:buNone/>
            </a:pPr>
            <a:r>
              <a:rPr b="1" lang="en-US" sz="900" u="none" strike="noStrike">
                <a:solidFill>
                  <a:srgbClr val="FFFFFF"/>
                </a:solidFill>
                <a:latin typeface="Calibri"/>
                <a:ea typeface="Calibri"/>
                <a:cs typeface="Calibri"/>
                <a:sym typeface="Calibri"/>
              </a:rPr>
              <a:t>🔄 Mises à jour</a:t>
            </a:r>
            <a:endParaRPr b="0" sz="900" u="none" strike="noStrike">
              <a:solidFill>
                <a:srgbClr val="FFFFFF"/>
              </a:solidFill>
              <a:latin typeface="Arial"/>
              <a:ea typeface="Arial"/>
              <a:cs typeface="Arial"/>
              <a:sym typeface="Arial"/>
            </a:endParaRPr>
          </a:p>
        </p:txBody>
      </p:sp>
      <p:sp>
        <p:nvSpPr>
          <p:cNvPr id="30" name="Google Shape;30;p1"/>
          <p:cNvSpPr/>
          <p:nvPr/>
        </p:nvSpPr>
        <p:spPr>
          <a:xfrm>
            <a:off x="5797440" y="3383280"/>
            <a:ext cx="1599840" cy="456840"/>
          </a:xfrm>
          <a:prstGeom prst="roundRect">
            <a:avLst>
              <a:gd fmla="val 14000" name="adj"/>
            </a:avLst>
          </a:prstGeom>
          <a:solidFill>
            <a:srgbClr val="1B2A3B"/>
          </a:solidFill>
          <a:ln cap="flat" cmpd="sng" w="12700">
            <a:solidFill>
              <a:srgbClr val="2B7CC1"/>
            </a:solidFill>
            <a:prstDash val="solid"/>
            <a:round/>
            <a:headEnd len="sm" w="sm" type="none"/>
            <a:tailEnd len="sm" w="sm" type="none"/>
          </a:ln>
        </p:spPr>
        <p:txBody>
          <a:bodyPr anchorCtr="0" anchor="t" bIns="45000" lIns="90000" spcFirstLastPara="1" rIns="90000" wrap="square" tIns="45000">
            <a:noAutofit/>
          </a:bodyPr>
          <a:lstStyle/>
          <a:p>
            <a:pPr indent="0" lvl="0" marL="0" marR="0" rtl="0" algn="l">
              <a:spcBef>
                <a:spcPts val="0"/>
              </a:spcBef>
              <a:spcAft>
                <a:spcPts val="0"/>
              </a:spcAft>
              <a:buNone/>
            </a:pPr>
            <a:r>
              <a:t/>
            </a:r>
            <a:endParaRPr b="0" sz="1800" u="none" strike="noStrike">
              <a:solidFill>
                <a:srgbClr val="FFFFFF"/>
              </a:solidFill>
              <a:latin typeface="Arial"/>
              <a:ea typeface="Arial"/>
              <a:cs typeface="Arial"/>
              <a:sym typeface="Arial"/>
            </a:endParaRPr>
          </a:p>
        </p:txBody>
      </p:sp>
      <p:sp>
        <p:nvSpPr>
          <p:cNvPr id="31" name="Google Shape;31;p1"/>
          <p:cNvSpPr/>
          <p:nvPr/>
        </p:nvSpPr>
        <p:spPr>
          <a:xfrm>
            <a:off x="5797440" y="3383280"/>
            <a:ext cx="1599840" cy="456840"/>
          </a:xfrm>
          <a:prstGeom prst="rect">
            <a:avLst/>
          </a:prstGeom>
          <a:noFill/>
          <a:ln>
            <a:noFill/>
          </a:ln>
        </p:spPr>
        <p:txBody>
          <a:bodyPr anchorCtr="0" anchor="ctr" bIns="45000" lIns="90000" spcFirstLastPara="1" rIns="90000" wrap="square" tIns="45000">
            <a:noAutofit/>
          </a:bodyPr>
          <a:lstStyle/>
          <a:p>
            <a:pPr indent="0" lvl="0" marL="0" marR="0" rtl="0" algn="ctr">
              <a:lnSpc>
                <a:spcPct val="100000"/>
              </a:lnSpc>
              <a:spcBef>
                <a:spcPts val="0"/>
              </a:spcBef>
              <a:spcAft>
                <a:spcPts val="0"/>
              </a:spcAft>
              <a:buNone/>
            </a:pPr>
            <a:r>
              <a:rPr b="1" lang="en-US" sz="900" u="none" strike="noStrike">
                <a:solidFill>
                  <a:srgbClr val="FFFFFF"/>
                </a:solidFill>
                <a:latin typeface="Calibri"/>
                <a:ea typeface="Calibri"/>
                <a:cs typeface="Calibri"/>
                <a:sym typeface="Calibri"/>
              </a:rPr>
              <a:t>📶 Wi-Fi public</a:t>
            </a:r>
            <a:endParaRPr b="0" sz="900" u="none" strike="noStrike">
              <a:solidFill>
                <a:srgbClr val="FFFFFF"/>
              </a:solidFill>
              <a:latin typeface="Arial"/>
              <a:ea typeface="Arial"/>
              <a:cs typeface="Arial"/>
              <a:sym typeface="Arial"/>
            </a:endParaRPr>
          </a:p>
        </p:txBody>
      </p:sp>
      <p:sp>
        <p:nvSpPr>
          <p:cNvPr id="32" name="Google Shape;32;p1"/>
          <p:cNvSpPr/>
          <p:nvPr/>
        </p:nvSpPr>
        <p:spPr>
          <a:xfrm>
            <a:off x="7516440" y="3383280"/>
            <a:ext cx="1599840" cy="456840"/>
          </a:xfrm>
          <a:prstGeom prst="roundRect">
            <a:avLst>
              <a:gd fmla="val 14000" name="adj"/>
            </a:avLst>
          </a:prstGeom>
          <a:solidFill>
            <a:srgbClr val="1B2A3B"/>
          </a:solidFill>
          <a:ln cap="flat" cmpd="sng" w="12700">
            <a:solidFill>
              <a:srgbClr val="2B7CC1"/>
            </a:solidFill>
            <a:prstDash val="solid"/>
            <a:round/>
            <a:headEnd len="sm" w="sm" type="none"/>
            <a:tailEnd len="sm" w="sm" type="none"/>
          </a:ln>
        </p:spPr>
        <p:txBody>
          <a:bodyPr anchorCtr="0" anchor="t" bIns="45000" lIns="90000" spcFirstLastPara="1" rIns="90000" wrap="square" tIns="45000">
            <a:noAutofit/>
          </a:bodyPr>
          <a:lstStyle/>
          <a:p>
            <a:pPr indent="0" lvl="0" marL="0" marR="0" rtl="0" algn="l">
              <a:spcBef>
                <a:spcPts val="0"/>
              </a:spcBef>
              <a:spcAft>
                <a:spcPts val="0"/>
              </a:spcAft>
              <a:buNone/>
            </a:pPr>
            <a:r>
              <a:t/>
            </a:r>
            <a:endParaRPr b="0" sz="1800" u="none" strike="noStrike">
              <a:solidFill>
                <a:srgbClr val="FFFFFF"/>
              </a:solidFill>
              <a:latin typeface="Arial"/>
              <a:ea typeface="Arial"/>
              <a:cs typeface="Arial"/>
              <a:sym typeface="Arial"/>
            </a:endParaRPr>
          </a:p>
        </p:txBody>
      </p:sp>
      <p:sp>
        <p:nvSpPr>
          <p:cNvPr id="33" name="Google Shape;33;p1"/>
          <p:cNvSpPr/>
          <p:nvPr/>
        </p:nvSpPr>
        <p:spPr>
          <a:xfrm>
            <a:off x="7516440" y="3383280"/>
            <a:ext cx="1599840" cy="456840"/>
          </a:xfrm>
          <a:prstGeom prst="rect">
            <a:avLst/>
          </a:prstGeom>
          <a:noFill/>
          <a:ln>
            <a:noFill/>
          </a:ln>
        </p:spPr>
        <p:txBody>
          <a:bodyPr anchorCtr="0" anchor="ctr" bIns="45000" lIns="90000" spcFirstLastPara="1" rIns="90000" wrap="square" tIns="45000">
            <a:noAutofit/>
          </a:bodyPr>
          <a:lstStyle/>
          <a:p>
            <a:pPr indent="0" lvl="0" marL="0" marR="0" rtl="0" algn="ctr">
              <a:lnSpc>
                <a:spcPct val="100000"/>
              </a:lnSpc>
              <a:spcBef>
                <a:spcPts val="0"/>
              </a:spcBef>
              <a:spcAft>
                <a:spcPts val="0"/>
              </a:spcAft>
              <a:buNone/>
            </a:pPr>
            <a:r>
              <a:rPr b="1" lang="en-US" sz="900" u="none" strike="noStrike">
                <a:solidFill>
                  <a:srgbClr val="FFFFFF"/>
                </a:solidFill>
                <a:latin typeface="Calibri"/>
                <a:ea typeface="Calibri"/>
                <a:cs typeface="Calibri"/>
                <a:sym typeface="Calibri"/>
              </a:rPr>
              <a:t>🗂️ Données sensibles</a:t>
            </a:r>
            <a:endParaRPr b="0" sz="900" u="none" strike="noStrike">
              <a:solidFill>
                <a:srgbClr val="FFFFFF"/>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0F4F8"/>
        </a:solidFill>
      </p:bgPr>
    </p:bg>
    <p:spTree>
      <p:nvGrpSpPr>
        <p:cNvPr id="364" name="Shape 364"/>
        <p:cNvGrpSpPr/>
        <p:nvPr/>
      </p:nvGrpSpPr>
      <p:grpSpPr>
        <a:xfrm>
          <a:off x="0" y="0"/>
          <a:ext cx="0" cy="0"/>
          <a:chOff x="0" y="0"/>
          <a:chExt cx="0" cy="0"/>
        </a:xfrm>
      </p:grpSpPr>
      <p:sp>
        <p:nvSpPr>
          <p:cNvPr id="365" name="Google Shape;365;p10"/>
          <p:cNvSpPr/>
          <p:nvPr/>
        </p:nvSpPr>
        <p:spPr>
          <a:xfrm>
            <a:off x="0" y="0"/>
            <a:ext cx="9143700" cy="777000"/>
          </a:xfrm>
          <a:prstGeom prst="rect">
            <a:avLst/>
          </a:prstGeom>
          <a:solidFill>
            <a:srgbClr val="0D1B2A"/>
          </a:solidFill>
          <a:ln cap="flat" cmpd="sng" w="12700">
            <a:solidFill>
              <a:srgbClr val="0D1B2A"/>
            </a:solidFill>
            <a:prstDash val="solid"/>
            <a:round/>
            <a:headEnd len="sm" w="sm" type="none"/>
            <a:tailEnd len="sm" w="sm" type="none"/>
          </a:ln>
        </p:spPr>
        <p:txBody>
          <a:bodyPr anchorCtr="0" anchor="t" bIns="45000" lIns="90000" spcFirstLastPara="1" rIns="90000" wrap="square" tIns="45000">
            <a:noAutofit/>
          </a:bodyPr>
          <a:lstStyle/>
          <a:p>
            <a:pPr indent="0" lvl="0" marL="0" marR="0" rtl="0" algn="l">
              <a:spcBef>
                <a:spcPts val="0"/>
              </a:spcBef>
              <a:spcAft>
                <a:spcPts val="0"/>
              </a:spcAft>
              <a:buNone/>
            </a:pPr>
            <a:r>
              <a:t/>
            </a:r>
            <a:endParaRPr b="0" sz="1800" u="none" strike="noStrike">
              <a:solidFill>
                <a:srgbClr val="FFFFFF"/>
              </a:solidFill>
              <a:latin typeface="Arial"/>
              <a:ea typeface="Arial"/>
              <a:cs typeface="Arial"/>
              <a:sym typeface="Arial"/>
            </a:endParaRPr>
          </a:p>
        </p:txBody>
      </p:sp>
      <p:sp>
        <p:nvSpPr>
          <p:cNvPr id="366" name="Google Shape;366;p10"/>
          <p:cNvSpPr/>
          <p:nvPr/>
        </p:nvSpPr>
        <p:spPr>
          <a:xfrm>
            <a:off x="0" y="0"/>
            <a:ext cx="502500" cy="777000"/>
          </a:xfrm>
          <a:prstGeom prst="rect">
            <a:avLst/>
          </a:prstGeom>
          <a:solidFill>
            <a:srgbClr val="E85D04"/>
          </a:solidFill>
          <a:ln cap="flat" cmpd="sng" w="12700">
            <a:solidFill>
              <a:srgbClr val="E85D04"/>
            </a:solidFill>
            <a:prstDash val="solid"/>
            <a:round/>
            <a:headEnd len="sm" w="sm" type="none"/>
            <a:tailEnd len="sm" w="sm" type="none"/>
          </a:ln>
        </p:spPr>
        <p:txBody>
          <a:bodyPr anchorCtr="0" anchor="t" bIns="45000" lIns="90000" spcFirstLastPara="1" rIns="90000" wrap="square" tIns="45000">
            <a:noAutofit/>
          </a:bodyPr>
          <a:lstStyle/>
          <a:p>
            <a:pPr indent="0" lvl="0" marL="0" marR="0" rtl="0" algn="l">
              <a:spcBef>
                <a:spcPts val="0"/>
              </a:spcBef>
              <a:spcAft>
                <a:spcPts val="0"/>
              </a:spcAft>
              <a:buNone/>
            </a:pPr>
            <a:r>
              <a:t/>
            </a:r>
            <a:endParaRPr b="0" sz="1800" u="none" strike="noStrike">
              <a:solidFill>
                <a:srgbClr val="FFFFFF"/>
              </a:solidFill>
              <a:latin typeface="Arial"/>
              <a:ea typeface="Arial"/>
              <a:cs typeface="Arial"/>
              <a:sym typeface="Arial"/>
            </a:endParaRPr>
          </a:p>
        </p:txBody>
      </p:sp>
      <p:sp>
        <p:nvSpPr>
          <p:cNvPr id="367" name="Google Shape;367;p10"/>
          <p:cNvSpPr/>
          <p:nvPr/>
        </p:nvSpPr>
        <p:spPr>
          <a:xfrm>
            <a:off x="0" y="0"/>
            <a:ext cx="502500" cy="777000"/>
          </a:xfrm>
          <a:prstGeom prst="rect">
            <a:avLst/>
          </a:prstGeom>
          <a:noFill/>
          <a:ln>
            <a:noFill/>
          </a:ln>
        </p:spPr>
        <p:txBody>
          <a:bodyPr anchorCtr="0" anchor="ctr" bIns="45000" lIns="90000" spcFirstLastPara="1" rIns="90000" wrap="square" tIns="45000">
            <a:noAutofit/>
          </a:bodyPr>
          <a:lstStyle/>
          <a:p>
            <a:pPr indent="0" lvl="0" marL="0" marR="0" rtl="0" algn="ctr">
              <a:lnSpc>
                <a:spcPct val="100000"/>
              </a:lnSpc>
              <a:spcBef>
                <a:spcPts val="0"/>
              </a:spcBef>
              <a:spcAft>
                <a:spcPts val="0"/>
              </a:spcAft>
              <a:buNone/>
            </a:pPr>
            <a:r>
              <a:rPr b="1" lang="en-US" sz="1300" u="none" strike="noStrike">
                <a:solidFill>
                  <a:srgbClr val="FFFFFF"/>
                </a:solidFill>
                <a:latin typeface="Calibri"/>
                <a:ea typeface="Calibri"/>
                <a:cs typeface="Calibri"/>
                <a:sym typeface="Calibri"/>
              </a:rPr>
              <a:t>05</a:t>
            </a:r>
            <a:endParaRPr b="0" sz="1300" u="none" strike="noStrike">
              <a:solidFill>
                <a:srgbClr val="000000"/>
              </a:solidFill>
              <a:latin typeface="Arial"/>
              <a:ea typeface="Arial"/>
              <a:cs typeface="Arial"/>
              <a:sym typeface="Arial"/>
            </a:endParaRPr>
          </a:p>
        </p:txBody>
      </p:sp>
      <p:sp>
        <p:nvSpPr>
          <p:cNvPr id="368" name="Google Shape;368;p10"/>
          <p:cNvSpPr/>
          <p:nvPr/>
        </p:nvSpPr>
        <p:spPr>
          <a:xfrm>
            <a:off x="320040" y="914400"/>
            <a:ext cx="8503500" cy="1508400"/>
          </a:xfrm>
          <a:prstGeom prst="rect">
            <a:avLst/>
          </a:prstGeom>
          <a:solidFill>
            <a:srgbClr val="FFFFFF"/>
          </a:solidFill>
          <a:ln cap="flat" cmpd="sng" w="9525">
            <a:solidFill>
              <a:srgbClr val="E2E8F0"/>
            </a:solidFill>
            <a:prstDash val="solid"/>
            <a:round/>
            <a:headEnd len="sm" w="sm" type="none"/>
            <a:tailEnd len="sm" w="sm" type="none"/>
          </a:ln>
          <a:effectLst>
            <a:outerShdw blurRad="63360" rotWithShape="0" algn="bl" dir="8100000" dist="25455">
              <a:srgbClr val="000000">
                <a:alpha val="7843"/>
              </a:srgbClr>
            </a:outerShdw>
          </a:effectLst>
        </p:spPr>
        <p:txBody>
          <a:bodyPr anchorCtr="0" anchor="t" bIns="45000" lIns="90000" spcFirstLastPara="1" rIns="90000" wrap="square" tIns="45000">
            <a:noAutofit/>
          </a:bodyPr>
          <a:lstStyle/>
          <a:p>
            <a:pPr indent="0" lvl="0" marL="0" marR="0" rtl="0" algn="l">
              <a:spcBef>
                <a:spcPts val="0"/>
              </a:spcBef>
              <a:spcAft>
                <a:spcPts val="0"/>
              </a:spcAft>
              <a:buNone/>
            </a:pPr>
            <a:r>
              <a:t/>
            </a:r>
            <a:endParaRPr b="0" sz="1800" u="none" strike="noStrike">
              <a:solidFill>
                <a:srgbClr val="000000"/>
              </a:solidFill>
              <a:latin typeface="Arial"/>
              <a:ea typeface="Arial"/>
              <a:cs typeface="Arial"/>
              <a:sym typeface="Arial"/>
            </a:endParaRPr>
          </a:p>
        </p:txBody>
      </p:sp>
      <p:sp>
        <p:nvSpPr>
          <p:cNvPr id="369" name="Google Shape;369;p10"/>
          <p:cNvSpPr/>
          <p:nvPr/>
        </p:nvSpPr>
        <p:spPr>
          <a:xfrm>
            <a:off x="320040" y="914400"/>
            <a:ext cx="8503500" cy="383700"/>
          </a:xfrm>
          <a:prstGeom prst="rect">
            <a:avLst/>
          </a:prstGeom>
          <a:solidFill>
            <a:srgbClr val="2B7CC1"/>
          </a:solidFill>
          <a:ln cap="flat" cmpd="sng" w="12700">
            <a:solidFill>
              <a:srgbClr val="2B7CC1"/>
            </a:solidFill>
            <a:prstDash val="solid"/>
            <a:round/>
            <a:headEnd len="sm" w="sm" type="none"/>
            <a:tailEnd len="sm" w="sm" type="none"/>
          </a:ln>
        </p:spPr>
        <p:txBody>
          <a:bodyPr anchorCtr="0" anchor="t" bIns="45000" lIns="90000" spcFirstLastPara="1" rIns="90000" wrap="square" tIns="45000">
            <a:noAutofit/>
          </a:bodyPr>
          <a:lstStyle/>
          <a:p>
            <a:pPr indent="0" lvl="0" marL="0" marR="0" rtl="0" algn="l">
              <a:spcBef>
                <a:spcPts val="0"/>
              </a:spcBef>
              <a:spcAft>
                <a:spcPts val="0"/>
              </a:spcAft>
              <a:buNone/>
            </a:pPr>
            <a:r>
              <a:t/>
            </a:r>
            <a:endParaRPr b="0" sz="1800" u="none" strike="noStrike">
              <a:solidFill>
                <a:srgbClr val="FFFFFF"/>
              </a:solidFill>
              <a:latin typeface="Arial"/>
              <a:ea typeface="Arial"/>
              <a:cs typeface="Arial"/>
              <a:sym typeface="Arial"/>
            </a:endParaRPr>
          </a:p>
        </p:txBody>
      </p:sp>
      <p:sp>
        <p:nvSpPr>
          <p:cNvPr id="370" name="Google Shape;370;p10"/>
          <p:cNvSpPr/>
          <p:nvPr/>
        </p:nvSpPr>
        <p:spPr>
          <a:xfrm>
            <a:off x="320040" y="2578680"/>
            <a:ext cx="4114500" cy="2267400"/>
          </a:xfrm>
          <a:prstGeom prst="rect">
            <a:avLst/>
          </a:prstGeom>
          <a:solidFill>
            <a:srgbClr val="FFFFFF"/>
          </a:solidFill>
          <a:ln cap="flat" cmpd="sng" w="9525">
            <a:solidFill>
              <a:srgbClr val="E2E8F0"/>
            </a:solidFill>
            <a:prstDash val="solid"/>
            <a:round/>
            <a:headEnd len="sm" w="sm" type="none"/>
            <a:tailEnd len="sm" w="sm" type="none"/>
          </a:ln>
          <a:effectLst>
            <a:outerShdw blurRad="63360" rotWithShape="0" algn="bl" dir="8100000" dist="25455">
              <a:srgbClr val="000000">
                <a:alpha val="7843"/>
              </a:srgbClr>
            </a:outerShdw>
          </a:effectLst>
        </p:spPr>
        <p:txBody>
          <a:bodyPr anchorCtr="0" anchor="t" bIns="45000" lIns="90000" spcFirstLastPara="1" rIns="90000" wrap="square" tIns="45000">
            <a:noAutofit/>
          </a:bodyPr>
          <a:lstStyle/>
          <a:p>
            <a:pPr indent="0" lvl="0" marL="0" marR="0" rtl="0" algn="l">
              <a:spcBef>
                <a:spcPts val="0"/>
              </a:spcBef>
              <a:spcAft>
                <a:spcPts val="0"/>
              </a:spcAft>
              <a:buNone/>
            </a:pPr>
            <a:r>
              <a:t/>
            </a:r>
            <a:endParaRPr b="0" sz="1800" u="none" strike="noStrike">
              <a:solidFill>
                <a:srgbClr val="000000"/>
              </a:solidFill>
              <a:latin typeface="Arial"/>
              <a:ea typeface="Arial"/>
              <a:cs typeface="Arial"/>
              <a:sym typeface="Arial"/>
            </a:endParaRPr>
          </a:p>
        </p:txBody>
      </p:sp>
      <p:sp>
        <p:nvSpPr>
          <p:cNvPr id="371" name="Google Shape;371;p10"/>
          <p:cNvSpPr/>
          <p:nvPr/>
        </p:nvSpPr>
        <p:spPr>
          <a:xfrm>
            <a:off x="320040" y="2578680"/>
            <a:ext cx="4114500" cy="383700"/>
          </a:xfrm>
          <a:prstGeom prst="rect">
            <a:avLst/>
          </a:prstGeom>
          <a:solidFill>
            <a:srgbClr val="EF4444"/>
          </a:solidFill>
          <a:ln cap="flat" cmpd="sng" w="12700">
            <a:solidFill>
              <a:srgbClr val="EF4444"/>
            </a:solidFill>
            <a:prstDash val="solid"/>
            <a:round/>
            <a:headEnd len="sm" w="sm" type="none"/>
            <a:tailEnd len="sm" w="sm" type="none"/>
          </a:ln>
        </p:spPr>
        <p:txBody>
          <a:bodyPr anchorCtr="0" anchor="t" bIns="45000" lIns="90000" spcFirstLastPara="1" rIns="90000" wrap="square" tIns="45000">
            <a:noAutofit/>
          </a:bodyPr>
          <a:lstStyle/>
          <a:p>
            <a:pPr indent="0" lvl="0" marL="0" marR="0" rtl="0" algn="l">
              <a:spcBef>
                <a:spcPts val="0"/>
              </a:spcBef>
              <a:spcAft>
                <a:spcPts val="0"/>
              </a:spcAft>
              <a:buNone/>
            </a:pPr>
            <a:r>
              <a:t/>
            </a:r>
            <a:endParaRPr b="0" sz="1800" u="none" strike="noStrike">
              <a:solidFill>
                <a:srgbClr val="FFFFFF"/>
              </a:solidFill>
              <a:latin typeface="Arial"/>
              <a:ea typeface="Arial"/>
              <a:cs typeface="Arial"/>
              <a:sym typeface="Arial"/>
            </a:endParaRPr>
          </a:p>
        </p:txBody>
      </p:sp>
      <p:sp>
        <p:nvSpPr>
          <p:cNvPr id="372" name="Google Shape;372;p10"/>
          <p:cNvSpPr/>
          <p:nvPr/>
        </p:nvSpPr>
        <p:spPr>
          <a:xfrm>
            <a:off x="4663440" y="2578680"/>
            <a:ext cx="4114500" cy="2267400"/>
          </a:xfrm>
          <a:prstGeom prst="rect">
            <a:avLst/>
          </a:prstGeom>
          <a:solidFill>
            <a:srgbClr val="FFFFFF"/>
          </a:solidFill>
          <a:ln cap="flat" cmpd="sng" w="9525">
            <a:solidFill>
              <a:srgbClr val="E2E8F0"/>
            </a:solidFill>
            <a:prstDash val="solid"/>
            <a:round/>
            <a:headEnd len="sm" w="sm" type="none"/>
            <a:tailEnd len="sm" w="sm" type="none"/>
          </a:ln>
          <a:effectLst>
            <a:outerShdw blurRad="63360" rotWithShape="0" algn="bl" dir="8100000" dist="25455">
              <a:srgbClr val="000000">
                <a:alpha val="7843"/>
              </a:srgbClr>
            </a:outerShdw>
          </a:effectLst>
        </p:spPr>
        <p:txBody>
          <a:bodyPr anchorCtr="0" anchor="t" bIns="45000" lIns="90000" spcFirstLastPara="1" rIns="90000" wrap="square" tIns="45000">
            <a:noAutofit/>
          </a:bodyPr>
          <a:lstStyle/>
          <a:p>
            <a:pPr indent="0" lvl="0" marL="0" marR="0" rtl="0" algn="l">
              <a:spcBef>
                <a:spcPts val="0"/>
              </a:spcBef>
              <a:spcAft>
                <a:spcPts val="0"/>
              </a:spcAft>
              <a:buNone/>
            </a:pPr>
            <a:r>
              <a:t/>
            </a:r>
            <a:endParaRPr b="0" sz="1800" u="none" strike="noStrike">
              <a:solidFill>
                <a:srgbClr val="000000"/>
              </a:solidFill>
              <a:latin typeface="Arial"/>
              <a:ea typeface="Arial"/>
              <a:cs typeface="Arial"/>
              <a:sym typeface="Arial"/>
            </a:endParaRPr>
          </a:p>
        </p:txBody>
      </p:sp>
      <p:sp>
        <p:nvSpPr>
          <p:cNvPr id="373" name="Google Shape;373;p10"/>
          <p:cNvSpPr/>
          <p:nvPr/>
        </p:nvSpPr>
        <p:spPr>
          <a:xfrm>
            <a:off x="4663440" y="2578680"/>
            <a:ext cx="4114500" cy="383700"/>
          </a:xfrm>
          <a:prstGeom prst="rect">
            <a:avLst/>
          </a:prstGeom>
          <a:solidFill>
            <a:srgbClr val="E85D04"/>
          </a:solidFill>
          <a:ln cap="flat" cmpd="sng" w="12700">
            <a:solidFill>
              <a:srgbClr val="E85D04"/>
            </a:solidFill>
            <a:prstDash val="solid"/>
            <a:round/>
            <a:headEnd len="sm" w="sm" type="none"/>
            <a:tailEnd len="sm" w="sm" type="none"/>
          </a:ln>
        </p:spPr>
        <p:txBody>
          <a:bodyPr anchorCtr="0" anchor="t" bIns="45000" lIns="90000" spcFirstLastPara="1" rIns="90000" wrap="square" tIns="45000">
            <a:noAutofit/>
          </a:bodyPr>
          <a:lstStyle/>
          <a:p>
            <a:pPr indent="0" lvl="0" marL="0" marR="0" rtl="0" algn="l">
              <a:spcBef>
                <a:spcPts val="0"/>
              </a:spcBef>
              <a:spcAft>
                <a:spcPts val="0"/>
              </a:spcAft>
              <a:buNone/>
            </a:pPr>
            <a:r>
              <a:t/>
            </a:r>
            <a:endParaRPr b="0" sz="1800" u="none" strike="noStrike">
              <a:solidFill>
                <a:srgbClr val="FFFFFF"/>
              </a:solidFill>
              <a:latin typeface="Arial"/>
              <a:ea typeface="Arial"/>
              <a:cs typeface="Arial"/>
              <a:sym typeface="Arial"/>
            </a:endParaRPr>
          </a:p>
        </p:txBody>
      </p:sp>
      <p:sp>
        <p:nvSpPr>
          <p:cNvPr id="374" name="Google Shape;374;p10"/>
          <p:cNvSpPr/>
          <p:nvPr/>
        </p:nvSpPr>
        <p:spPr>
          <a:xfrm>
            <a:off x="320040" y="4983480"/>
            <a:ext cx="8503500" cy="300"/>
          </a:xfrm>
          <a:prstGeom prst="rect">
            <a:avLst/>
          </a:prstGeom>
          <a:solidFill>
            <a:srgbClr val="FFFFFF"/>
          </a:solidFill>
          <a:ln cap="flat" cmpd="sng" w="9525">
            <a:solidFill>
              <a:srgbClr val="E2E8F0"/>
            </a:solidFill>
            <a:prstDash val="solid"/>
            <a:round/>
            <a:headEnd len="sm" w="sm" type="none"/>
            <a:tailEnd len="sm" w="sm" type="none"/>
          </a:ln>
          <a:effectLst>
            <a:outerShdw blurRad="63360" rotWithShape="0" algn="bl" dir="8100000" dist="25455">
              <a:srgbClr val="000000">
                <a:alpha val="7843"/>
              </a:srgbClr>
            </a:outerShdw>
          </a:effectLst>
        </p:spPr>
        <p:txBody>
          <a:bodyPr anchorCtr="0" anchor="t" bIns="0" lIns="90000" spcFirstLastPara="1" rIns="90000" wrap="square" tIns="0">
            <a:noAutofit/>
          </a:bodyPr>
          <a:lstStyle/>
          <a:p>
            <a:pPr indent="0" lvl="0" marL="0" marR="0" rtl="0" algn="l">
              <a:spcBef>
                <a:spcPts val="0"/>
              </a:spcBef>
              <a:spcAft>
                <a:spcPts val="0"/>
              </a:spcAft>
              <a:buNone/>
            </a:pPr>
            <a:r>
              <a:t/>
            </a:r>
            <a:endParaRPr b="0" sz="1800" u="none" strike="noStrike">
              <a:solidFill>
                <a:srgbClr val="000000"/>
              </a:solidFill>
              <a:latin typeface="Arial"/>
              <a:ea typeface="Arial"/>
              <a:cs typeface="Arial"/>
              <a:sym typeface="Arial"/>
            </a:endParaRPr>
          </a:p>
        </p:txBody>
      </p:sp>
      <p:sp>
        <p:nvSpPr>
          <p:cNvPr id="375" name="Google Shape;375;p10"/>
          <p:cNvSpPr/>
          <p:nvPr/>
        </p:nvSpPr>
        <p:spPr>
          <a:xfrm>
            <a:off x="594360" y="0"/>
            <a:ext cx="8412000" cy="777000"/>
          </a:xfrm>
          <a:prstGeom prst="rect">
            <a:avLst/>
          </a:prstGeom>
          <a:solidFill>
            <a:srgbClr val="000000">
              <a:alpha val="0"/>
            </a:srgbClr>
          </a:solidFill>
          <a:ln>
            <a:noFill/>
          </a:ln>
        </p:spPr>
        <p:txBody>
          <a:bodyPr anchorCtr="0" anchor="ctr" bIns="44750" lIns="89525" spcFirstLastPara="1" rIns="89525" wrap="square" tIns="44750">
            <a:noAutofit/>
          </a:bodyPr>
          <a:lstStyle/>
          <a:p>
            <a:pPr indent="0" lvl="0" marL="0" rtl="0" algn="l">
              <a:spcBef>
                <a:spcPts val="0"/>
              </a:spcBef>
              <a:spcAft>
                <a:spcPts val="0"/>
              </a:spcAft>
              <a:buNone/>
            </a:pPr>
            <a:r>
              <a:rPr b="1" lang="en-US" sz="2000">
                <a:solidFill>
                  <a:srgbClr val="FFFFFF"/>
                </a:solidFill>
                <a:latin typeface="Calibri"/>
                <a:ea typeface="Calibri"/>
                <a:cs typeface="Calibri"/>
                <a:sym typeface="Calibri"/>
              </a:rPr>
              <a:t>⚖️ Les données sensibles au sens du RGPD (Article 9)</a:t>
            </a:r>
            <a:endParaRPr b="1" sz="2000">
              <a:solidFill>
                <a:srgbClr val="FFFFFF"/>
              </a:solidFill>
              <a:latin typeface="Calibri"/>
              <a:ea typeface="Calibri"/>
              <a:cs typeface="Calibri"/>
              <a:sym typeface="Calibri"/>
            </a:endParaRPr>
          </a:p>
        </p:txBody>
      </p:sp>
      <p:sp>
        <p:nvSpPr>
          <p:cNvPr id="376" name="Google Shape;376;p10"/>
          <p:cNvSpPr/>
          <p:nvPr/>
        </p:nvSpPr>
        <p:spPr>
          <a:xfrm>
            <a:off x="411480" y="914400"/>
            <a:ext cx="8320800" cy="383700"/>
          </a:xfrm>
          <a:prstGeom prst="rect">
            <a:avLst/>
          </a:prstGeom>
          <a:solidFill>
            <a:srgbClr val="000000">
              <a:alpha val="0"/>
            </a:srgbClr>
          </a:solidFill>
          <a:ln>
            <a:noFill/>
          </a:ln>
        </p:spPr>
        <p:txBody>
          <a:bodyPr anchorCtr="0" anchor="ctr" bIns="44750" lIns="89525" spcFirstLastPara="1" rIns="89525" wrap="square" tIns="44750">
            <a:noAutofit/>
          </a:bodyPr>
          <a:lstStyle/>
          <a:p>
            <a:pPr indent="0" lvl="0" marL="0" rtl="0" algn="l">
              <a:spcBef>
                <a:spcPts val="0"/>
              </a:spcBef>
              <a:spcAft>
                <a:spcPts val="0"/>
              </a:spcAft>
              <a:buNone/>
            </a:pPr>
            <a:r>
              <a:rPr b="1" lang="en-US" sz="1200">
                <a:solidFill>
                  <a:srgbClr val="FFFFFF"/>
                </a:solidFill>
                <a:latin typeface="Calibri"/>
                <a:ea typeface="Calibri"/>
                <a:cs typeface="Calibri"/>
                <a:sym typeface="Calibri"/>
              </a:rPr>
              <a:t>Définition juridique : Catégories particulières de données dont le traitement est interdit par principe</a:t>
            </a:r>
            <a:endParaRPr b="1" sz="1200">
              <a:solidFill>
                <a:srgbClr val="FFFFFF"/>
              </a:solidFill>
              <a:latin typeface="Calibri"/>
              <a:ea typeface="Calibri"/>
              <a:cs typeface="Calibri"/>
              <a:sym typeface="Calibri"/>
            </a:endParaRPr>
          </a:p>
        </p:txBody>
      </p:sp>
      <p:sp>
        <p:nvSpPr>
          <p:cNvPr id="377" name="Google Shape;377;p10"/>
          <p:cNvSpPr/>
          <p:nvPr/>
        </p:nvSpPr>
        <p:spPr>
          <a:xfrm>
            <a:off x="457200" y="1389964"/>
            <a:ext cx="4114500" cy="383700"/>
          </a:xfrm>
          <a:prstGeom prst="rect">
            <a:avLst/>
          </a:prstGeom>
          <a:solidFill>
            <a:srgbClr val="000000">
              <a:alpha val="0"/>
            </a:srgbClr>
          </a:solidFill>
          <a:ln>
            <a:noFill/>
          </a:ln>
        </p:spPr>
        <p:txBody>
          <a:bodyPr anchorCtr="0" anchor="ctr" bIns="44750" lIns="89525" spcFirstLastPara="1" rIns="89525" wrap="square" tIns="44750">
            <a:noAutofit/>
          </a:bodyPr>
          <a:lstStyle/>
          <a:p>
            <a:pPr indent="0" lvl="0" marL="0" rtl="0" algn="l">
              <a:spcBef>
                <a:spcPts val="0"/>
              </a:spcBef>
              <a:spcAft>
                <a:spcPts val="0"/>
              </a:spcAft>
              <a:buNone/>
            </a:pPr>
            <a:r>
              <a:rPr b="0" lang="en-US" sz="1050">
                <a:solidFill>
                  <a:srgbClr val="475569"/>
                </a:solidFill>
                <a:latin typeface="Calibri"/>
                <a:ea typeface="Calibri"/>
                <a:cs typeface="Calibri"/>
                <a:sym typeface="Calibri"/>
              </a:rPr>
              <a:t>🧬 Origine raciale ou ethnique, opinions politiques</a:t>
            </a:r>
            <a:endParaRPr b="0" sz="1050">
              <a:solidFill>
                <a:srgbClr val="475569"/>
              </a:solidFill>
              <a:latin typeface="Calibri"/>
              <a:ea typeface="Calibri"/>
              <a:cs typeface="Calibri"/>
              <a:sym typeface="Calibri"/>
            </a:endParaRPr>
          </a:p>
        </p:txBody>
      </p:sp>
      <p:sp>
        <p:nvSpPr>
          <p:cNvPr id="378" name="Google Shape;378;p10"/>
          <p:cNvSpPr/>
          <p:nvPr/>
        </p:nvSpPr>
        <p:spPr>
          <a:xfrm>
            <a:off x="4800600" y="1389964"/>
            <a:ext cx="4114500" cy="383700"/>
          </a:xfrm>
          <a:prstGeom prst="rect">
            <a:avLst/>
          </a:prstGeom>
          <a:solidFill>
            <a:srgbClr val="000000">
              <a:alpha val="0"/>
            </a:srgbClr>
          </a:solidFill>
          <a:ln>
            <a:noFill/>
          </a:ln>
        </p:spPr>
        <p:txBody>
          <a:bodyPr anchorCtr="0" anchor="ctr" bIns="44750" lIns="89525" spcFirstLastPara="1" rIns="89525" wrap="square" tIns="44750">
            <a:noAutofit/>
          </a:bodyPr>
          <a:lstStyle/>
          <a:p>
            <a:pPr indent="0" lvl="0" marL="0" rtl="0" algn="l">
              <a:spcBef>
                <a:spcPts val="0"/>
              </a:spcBef>
              <a:spcAft>
                <a:spcPts val="0"/>
              </a:spcAft>
              <a:buNone/>
            </a:pPr>
            <a:r>
              <a:rPr b="0" lang="en-US" sz="1050">
                <a:solidFill>
                  <a:srgbClr val="475569"/>
                </a:solidFill>
                <a:latin typeface="Calibri"/>
                <a:ea typeface="Calibri"/>
                <a:cs typeface="Calibri"/>
                <a:sym typeface="Calibri"/>
              </a:rPr>
              <a:t>🛐 Convictions religieuses ou philosophiques, syndicalisme</a:t>
            </a:r>
            <a:endParaRPr b="0" sz="1050">
              <a:solidFill>
                <a:srgbClr val="475569"/>
              </a:solidFill>
              <a:latin typeface="Calibri"/>
              <a:ea typeface="Calibri"/>
              <a:cs typeface="Calibri"/>
              <a:sym typeface="Calibri"/>
            </a:endParaRPr>
          </a:p>
        </p:txBody>
      </p:sp>
      <p:sp>
        <p:nvSpPr>
          <p:cNvPr id="379" name="Google Shape;379;p10"/>
          <p:cNvSpPr/>
          <p:nvPr/>
        </p:nvSpPr>
        <p:spPr>
          <a:xfrm>
            <a:off x="457200" y="1847164"/>
            <a:ext cx="4114500" cy="383700"/>
          </a:xfrm>
          <a:prstGeom prst="rect">
            <a:avLst/>
          </a:prstGeom>
          <a:solidFill>
            <a:srgbClr val="000000">
              <a:alpha val="0"/>
            </a:srgbClr>
          </a:solidFill>
          <a:ln>
            <a:noFill/>
          </a:ln>
        </p:spPr>
        <p:txBody>
          <a:bodyPr anchorCtr="0" anchor="ctr" bIns="44750" lIns="89525" spcFirstLastPara="1" rIns="89525" wrap="square" tIns="44750">
            <a:noAutofit/>
          </a:bodyPr>
          <a:lstStyle/>
          <a:p>
            <a:pPr indent="0" lvl="0" marL="0" rtl="0" algn="l">
              <a:spcBef>
                <a:spcPts val="0"/>
              </a:spcBef>
              <a:spcAft>
                <a:spcPts val="0"/>
              </a:spcAft>
              <a:buNone/>
            </a:pPr>
            <a:r>
              <a:rPr b="0" lang="en-US" sz="1050">
                <a:solidFill>
                  <a:srgbClr val="475569"/>
                </a:solidFill>
                <a:latin typeface="Calibri"/>
                <a:ea typeface="Calibri"/>
                <a:cs typeface="Calibri"/>
                <a:sym typeface="Calibri"/>
              </a:rPr>
              <a:t>🏥 Données de santé, génétiques ou biométriques</a:t>
            </a:r>
            <a:endParaRPr b="0" sz="1050">
              <a:solidFill>
                <a:srgbClr val="475569"/>
              </a:solidFill>
              <a:latin typeface="Calibri"/>
              <a:ea typeface="Calibri"/>
              <a:cs typeface="Calibri"/>
              <a:sym typeface="Calibri"/>
            </a:endParaRPr>
          </a:p>
        </p:txBody>
      </p:sp>
      <p:sp>
        <p:nvSpPr>
          <p:cNvPr id="380" name="Google Shape;380;p10"/>
          <p:cNvSpPr/>
          <p:nvPr/>
        </p:nvSpPr>
        <p:spPr>
          <a:xfrm>
            <a:off x="4800600" y="1847164"/>
            <a:ext cx="4114500" cy="383700"/>
          </a:xfrm>
          <a:prstGeom prst="rect">
            <a:avLst/>
          </a:prstGeom>
          <a:solidFill>
            <a:srgbClr val="000000">
              <a:alpha val="0"/>
            </a:srgbClr>
          </a:solidFill>
          <a:ln>
            <a:noFill/>
          </a:ln>
        </p:spPr>
        <p:txBody>
          <a:bodyPr anchorCtr="0" anchor="ctr" bIns="44750" lIns="89525" spcFirstLastPara="1" rIns="89525" wrap="square" tIns="44750">
            <a:noAutofit/>
          </a:bodyPr>
          <a:lstStyle/>
          <a:p>
            <a:pPr indent="0" lvl="0" marL="0" rtl="0" algn="l">
              <a:spcBef>
                <a:spcPts val="0"/>
              </a:spcBef>
              <a:spcAft>
                <a:spcPts val="0"/>
              </a:spcAft>
              <a:buNone/>
            </a:pPr>
            <a:r>
              <a:rPr b="0" lang="en-US" sz="1050">
                <a:solidFill>
                  <a:srgbClr val="475569"/>
                </a:solidFill>
                <a:latin typeface="Calibri"/>
                <a:ea typeface="Calibri"/>
                <a:cs typeface="Calibri"/>
                <a:sym typeface="Calibri"/>
              </a:rPr>
              <a:t>💓 Vie sexuelle ou orientation sexuelle de la personne</a:t>
            </a:r>
            <a:endParaRPr b="0" sz="1050">
              <a:solidFill>
                <a:srgbClr val="475569"/>
              </a:solidFill>
              <a:latin typeface="Calibri"/>
              <a:ea typeface="Calibri"/>
              <a:cs typeface="Calibri"/>
              <a:sym typeface="Calibri"/>
            </a:endParaRPr>
          </a:p>
        </p:txBody>
      </p:sp>
      <p:sp>
        <p:nvSpPr>
          <p:cNvPr id="381" name="Google Shape;381;p10"/>
          <p:cNvSpPr/>
          <p:nvPr/>
        </p:nvSpPr>
        <p:spPr>
          <a:xfrm>
            <a:off x="411480" y="2578684"/>
            <a:ext cx="3931500" cy="383700"/>
          </a:xfrm>
          <a:prstGeom prst="rect">
            <a:avLst/>
          </a:prstGeom>
          <a:solidFill>
            <a:srgbClr val="000000">
              <a:alpha val="0"/>
            </a:srgbClr>
          </a:solidFill>
          <a:ln>
            <a:noFill/>
          </a:ln>
        </p:spPr>
        <p:txBody>
          <a:bodyPr anchorCtr="0" anchor="ctr" bIns="44750" lIns="89525" spcFirstLastPara="1" rIns="89525" wrap="square" tIns="44750">
            <a:noAutofit/>
          </a:bodyPr>
          <a:lstStyle/>
          <a:p>
            <a:pPr indent="0" lvl="0" marL="0" rtl="0" algn="l">
              <a:spcBef>
                <a:spcPts val="0"/>
              </a:spcBef>
              <a:spcAft>
                <a:spcPts val="0"/>
              </a:spcAft>
              <a:buNone/>
            </a:pPr>
            <a:r>
              <a:rPr b="1" lang="en-US" sz="1300">
                <a:solidFill>
                  <a:srgbClr val="FFFFFF"/>
                </a:solidFill>
                <a:latin typeface="Calibri"/>
                <a:ea typeface="Calibri"/>
                <a:cs typeface="Calibri"/>
                <a:sym typeface="Calibri"/>
              </a:rPr>
              <a:t>🔒 Exceptions au principe d'interdiction</a:t>
            </a:r>
            <a:endParaRPr b="1" sz="1300">
              <a:solidFill>
                <a:srgbClr val="FFFFFF"/>
              </a:solidFill>
              <a:latin typeface="Calibri"/>
              <a:ea typeface="Calibri"/>
              <a:cs typeface="Calibri"/>
              <a:sym typeface="Calibri"/>
            </a:endParaRPr>
          </a:p>
        </p:txBody>
      </p:sp>
      <p:sp>
        <p:nvSpPr>
          <p:cNvPr id="382" name="Google Shape;382;p10"/>
          <p:cNvSpPr/>
          <p:nvPr/>
        </p:nvSpPr>
        <p:spPr>
          <a:xfrm>
            <a:off x="457200" y="3044876"/>
            <a:ext cx="3840000" cy="301200"/>
          </a:xfrm>
          <a:prstGeom prst="rect">
            <a:avLst/>
          </a:prstGeom>
          <a:solidFill>
            <a:srgbClr val="000000">
              <a:alpha val="0"/>
            </a:srgbClr>
          </a:solidFill>
          <a:ln>
            <a:noFill/>
          </a:ln>
        </p:spPr>
        <p:txBody>
          <a:bodyPr anchorCtr="0" anchor="ctr" bIns="44750" lIns="89525" spcFirstLastPara="1" rIns="89525" wrap="square" tIns="44750">
            <a:noAutofit/>
          </a:bodyPr>
          <a:lstStyle/>
          <a:p>
            <a:pPr indent="0" lvl="0" marL="0" rtl="0" algn="l">
              <a:spcBef>
                <a:spcPts val="0"/>
              </a:spcBef>
              <a:spcAft>
                <a:spcPts val="0"/>
              </a:spcAft>
              <a:buNone/>
            </a:pPr>
            <a:r>
              <a:rPr b="0" lang="en-US" sz="1100">
                <a:solidFill>
                  <a:srgbClr val="475569"/>
                </a:solidFill>
                <a:latin typeface="Calibri"/>
                <a:ea typeface="Calibri"/>
                <a:cs typeface="Calibri"/>
                <a:sym typeface="Calibri"/>
              </a:rPr>
              <a:t>✅ Consentement explicite et écrit de la personne</a:t>
            </a:r>
            <a:endParaRPr b="0" sz="1100">
              <a:solidFill>
                <a:srgbClr val="475569"/>
              </a:solidFill>
              <a:latin typeface="Calibri"/>
              <a:ea typeface="Calibri"/>
              <a:cs typeface="Calibri"/>
              <a:sym typeface="Calibri"/>
            </a:endParaRPr>
          </a:p>
        </p:txBody>
      </p:sp>
      <p:sp>
        <p:nvSpPr>
          <p:cNvPr id="383" name="Google Shape;383;p10"/>
          <p:cNvSpPr/>
          <p:nvPr/>
        </p:nvSpPr>
        <p:spPr>
          <a:xfrm>
            <a:off x="457200" y="3392281"/>
            <a:ext cx="3840000" cy="301200"/>
          </a:xfrm>
          <a:prstGeom prst="rect">
            <a:avLst/>
          </a:prstGeom>
          <a:solidFill>
            <a:srgbClr val="000000">
              <a:alpha val="0"/>
            </a:srgbClr>
          </a:solidFill>
          <a:ln>
            <a:noFill/>
          </a:ln>
        </p:spPr>
        <p:txBody>
          <a:bodyPr anchorCtr="0" anchor="ctr" bIns="44750" lIns="89525" spcFirstLastPara="1" rIns="89525" wrap="square" tIns="44750">
            <a:noAutofit/>
          </a:bodyPr>
          <a:lstStyle/>
          <a:p>
            <a:pPr indent="0" lvl="0" marL="0" rtl="0" algn="l">
              <a:spcBef>
                <a:spcPts val="0"/>
              </a:spcBef>
              <a:spcAft>
                <a:spcPts val="0"/>
              </a:spcAft>
              <a:buNone/>
            </a:pPr>
            <a:r>
              <a:rPr b="0" lang="en-US" sz="1100">
                <a:solidFill>
                  <a:srgbClr val="475569"/>
                </a:solidFill>
                <a:latin typeface="Calibri"/>
                <a:ea typeface="Calibri"/>
                <a:cs typeface="Calibri"/>
                <a:sym typeface="Calibri"/>
              </a:rPr>
              <a:t>✅ Données rendues publiques par la personne elle-même</a:t>
            </a:r>
            <a:endParaRPr b="0" sz="1100">
              <a:solidFill>
                <a:srgbClr val="475569"/>
              </a:solidFill>
              <a:latin typeface="Calibri"/>
              <a:ea typeface="Calibri"/>
              <a:cs typeface="Calibri"/>
              <a:sym typeface="Calibri"/>
            </a:endParaRPr>
          </a:p>
        </p:txBody>
      </p:sp>
      <p:sp>
        <p:nvSpPr>
          <p:cNvPr id="384" name="Google Shape;384;p10"/>
          <p:cNvSpPr/>
          <p:nvPr/>
        </p:nvSpPr>
        <p:spPr>
          <a:xfrm>
            <a:off x="457200" y="3740039"/>
            <a:ext cx="3840000" cy="301200"/>
          </a:xfrm>
          <a:prstGeom prst="rect">
            <a:avLst/>
          </a:prstGeom>
          <a:solidFill>
            <a:srgbClr val="000000">
              <a:alpha val="0"/>
            </a:srgbClr>
          </a:solidFill>
          <a:ln>
            <a:noFill/>
          </a:ln>
        </p:spPr>
        <p:txBody>
          <a:bodyPr anchorCtr="0" anchor="ctr" bIns="44750" lIns="89525" spcFirstLastPara="1" rIns="89525" wrap="square" tIns="44750">
            <a:noAutofit/>
          </a:bodyPr>
          <a:lstStyle/>
          <a:p>
            <a:pPr indent="0" lvl="0" marL="0" rtl="0" algn="l">
              <a:spcBef>
                <a:spcPts val="0"/>
              </a:spcBef>
              <a:spcAft>
                <a:spcPts val="0"/>
              </a:spcAft>
              <a:buNone/>
            </a:pPr>
            <a:r>
              <a:rPr b="0" lang="en-US" sz="1100">
                <a:solidFill>
                  <a:srgbClr val="475569"/>
                </a:solidFill>
                <a:latin typeface="Calibri"/>
                <a:ea typeface="Calibri"/>
                <a:cs typeface="Calibri"/>
                <a:sym typeface="Calibri"/>
              </a:rPr>
              <a:t>✅ Sauvegarde de la vie humaine (cas d'urgence)</a:t>
            </a:r>
            <a:endParaRPr b="0" sz="1100">
              <a:solidFill>
                <a:srgbClr val="475569"/>
              </a:solidFill>
              <a:latin typeface="Calibri"/>
              <a:ea typeface="Calibri"/>
              <a:cs typeface="Calibri"/>
              <a:sym typeface="Calibri"/>
            </a:endParaRPr>
          </a:p>
        </p:txBody>
      </p:sp>
      <p:sp>
        <p:nvSpPr>
          <p:cNvPr id="385" name="Google Shape;385;p10"/>
          <p:cNvSpPr/>
          <p:nvPr/>
        </p:nvSpPr>
        <p:spPr>
          <a:xfrm>
            <a:off x="457200" y="4087444"/>
            <a:ext cx="3840000" cy="301200"/>
          </a:xfrm>
          <a:prstGeom prst="rect">
            <a:avLst/>
          </a:prstGeom>
          <a:solidFill>
            <a:srgbClr val="000000">
              <a:alpha val="0"/>
            </a:srgbClr>
          </a:solidFill>
          <a:ln>
            <a:noFill/>
          </a:ln>
        </p:spPr>
        <p:txBody>
          <a:bodyPr anchorCtr="0" anchor="ctr" bIns="44750" lIns="89525" spcFirstLastPara="1" rIns="89525" wrap="square" tIns="44750">
            <a:noAutofit/>
          </a:bodyPr>
          <a:lstStyle/>
          <a:p>
            <a:pPr indent="0" lvl="0" marL="0" rtl="0" algn="l">
              <a:spcBef>
                <a:spcPts val="0"/>
              </a:spcBef>
              <a:spcAft>
                <a:spcPts val="0"/>
              </a:spcAft>
              <a:buNone/>
            </a:pPr>
            <a:r>
              <a:rPr b="0" lang="en-US" sz="1100">
                <a:solidFill>
                  <a:srgbClr val="475569"/>
                </a:solidFill>
                <a:latin typeface="Calibri"/>
                <a:ea typeface="Calibri"/>
                <a:cs typeface="Calibri"/>
                <a:sym typeface="Calibri"/>
              </a:rPr>
              <a:t>✅ Intérêt public majeur ou domaine de la recherche</a:t>
            </a:r>
            <a:endParaRPr b="0" sz="1100">
              <a:solidFill>
                <a:srgbClr val="475569"/>
              </a:solidFill>
              <a:latin typeface="Calibri"/>
              <a:ea typeface="Calibri"/>
              <a:cs typeface="Calibri"/>
              <a:sym typeface="Calibri"/>
            </a:endParaRPr>
          </a:p>
        </p:txBody>
      </p:sp>
      <p:sp>
        <p:nvSpPr>
          <p:cNvPr id="386" name="Google Shape;386;p10"/>
          <p:cNvSpPr/>
          <p:nvPr/>
        </p:nvSpPr>
        <p:spPr>
          <a:xfrm>
            <a:off x="457200" y="4434840"/>
            <a:ext cx="3840000" cy="301200"/>
          </a:xfrm>
          <a:prstGeom prst="rect">
            <a:avLst/>
          </a:prstGeom>
          <a:solidFill>
            <a:srgbClr val="000000">
              <a:alpha val="0"/>
            </a:srgbClr>
          </a:solidFill>
          <a:ln>
            <a:noFill/>
          </a:ln>
        </p:spPr>
        <p:txBody>
          <a:bodyPr anchorCtr="0" anchor="ctr" bIns="44750" lIns="89525" spcFirstLastPara="1" rIns="89525" wrap="square" tIns="44750">
            <a:noAutofit/>
          </a:bodyPr>
          <a:lstStyle/>
          <a:p>
            <a:pPr indent="0" lvl="0" marL="0" rtl="0" algn="l">
              <a:spcBef>
                <a:spcPts val="0"/>
              </a:spcBef>
              <a:spcAft>
                <a:spcPts val="0"/>
              </a:spcAft>
              <a:buNone/>
            </a:pPr>
            <a:r>
              <a:rPr b="0" lang="en-US" sz="1100">
                <a:solidFill>
                  <a:srgbClr val="475569"/>
                </a:solidFill>
                <a:latin typeface="Calibri"/>
                <a:ea typeface="Calibri"/>
                <a:cs typeface="Calibri"/>
                <a:sym typeface="Calibri"/>
              </a:rPr>
              <a:t>✅ Obligations légales en droit du travail ou sécurité sociale</a:t>
            </a:r>
            <a:endParaRPr b="0" sz="1100">
              <a:solidFill>
                <a:srgbClr val="475569"/>
              </a:solidFill>
              <a:latin typeface="Calibri"/>
              <a:ea typeface="Calibri"/>
              <a:cs typeface="Calibri"/>
              <a:sym typeface="Calibri"/>
            </a:endParaRPr>
          </a:p>
        </p:txBody>
      </p:sp>
      <p:sp>
        <p:nvSpPr>
          <p:cNvPr id="387" name="Google Shape;387;p10"/>
          <p:cNvSpPr/>
          <p:nvPr/>
        </p:nvSpPr>
        <p:spPr>
          <a:xfrm>
            <a:off x="4754880" y="2578684"/>
            <a:ext cx="3931500" cy="383700"/>
          </a:xfrm>
          <a:prstGeom prst="rect">
            <a:avLst/>
          </a:prstGeom>
          <a:solidFill>
            <a:srgbClr val="000000">
              <a:alpha val="0"/>
            </a:srgbClr>
          </a:solidFill>
          <a:ln>
            <a:noFill/>
          </a:ln>
        </p:spPr>
        <p:txBody>
          <a:bodyPr anchorCtr="0" anchor="ctr" bIns="44750" lIns="89525" spcFirstLastPara="1" rIns="89525" wrap="square" tIns="44750">
            <a:noAutofit/>
          </a:bodyPr>
          <a:lstStyle/>
          <a:p>
            <a:pPr indent="0" lvl="0" marL="0" rtl="0" algn="l">
              <a:spcBef>
                <a:spcPts val="0"/>
              </a:spcBef>
              <a:spcAft>
                <a:spcPts val="0"/>
              </a:spcAft>
              <a:buNone/>
            </a:pPr>
            <a:r>
              <a:rPr b="1" lang="en-US" sz="1300">
                <a:solidFill>
                  <a:srgbClr val="FFFFFF"/>
                </a:solidFill>
                <a:latin typeface="Calibri"/>
                <a:ea typeface="Calibri"/>
                <a:cs typeface="Calibri"/>
                <a:sym typeface="Calibri"/>
              </a:rPr>
              <a:t>📊 Autres données à haute protection</a:t>
            </a:r>
            <a:endParaRPr b="1" sz="1300">
              <a:solidFill>
                <a:srgbClr val="FFFFFF"/>
              </a:solidFill>
              <a:latin typeface="Calibri"/>
              <a:ea typeface="Calibri"/>
              <a:cs typeface="Calibri"/>
              <a:sym typeface="Calibri"/>
            </a:endParaRPr>
          </a:p>
        </p:txBody>
      </p:sp>
      <p:sp>
        <p:nvSpPr>
          <p:cNvPr id="388" name="Google Shape;388;p10"/>
          <p:cNvSpPr/>
          <p:nvPr/>
        </p:nvSpPr>
        <p:spPr>
          <a:xfrm>
            <a:off x="4754880" y="3044876"/>
            <a:ext cx="2011200" cy="347100"/>
          </a:xfrm>
          <a:prstGeom prst="rect">
            <a:avLst/>
          </a:prstGeom>
          <a:solidFill>
            <a:srgbClr val="000000">
              <a:alpha val="0"/>
            </a:srgbClr>
          </a:solidFill>
          <a:ln>
            <a:noFill/>
          </a:ln>
        </p:spPr>
        <p:txBody>
          <a:bodyPr anchorCtr="0" anchor="ctr" bIns="44750" lIns="89525" spcFirstLastPara="1" rIns="89525" wrap="square" tIns="44750">
            <a:noAutofit/>
          </a:bodyPr>
          <a:lstStyle/>
          <a:p>
            <a:pPr indent="0" lvl="0" marL="0" rtl="0" algn="l">
              <a:spcBef>
                <a:spcPts val="0"/>
              </a:spcBef>
              <a:spcAft>
                <a:spcPts val="0"/>
              </a:spcAft>
              <a:buNone/>
            </a:pPr>
            <a:r>
              <a:rPr b="1" lang="en-US" sz="1000">
                <a:solidFill>
                  <a:srgbClr val="0D1B2A"/>
                </a:solidFill>
                <a:latin typeface="Calibri"/>
                <a:ea typeface="Calibri"/>
                <a:cs typeface="Calibri"/>
                <a:sym typeface="Calibri"/>
              </a:rPr>
              <a:t>💳 Données financières</a:t>
            </a:r>
            <a:endParaRPr b="1" sz="1000">
              <a:solidFill>
                <a:srgbClr val="0D1B2A"/>
              </a:solidFill>
              <a:latin typeface="Calibri"/>
              <a:ea typeface="Calibri"/>
              <a:cs typeface="Calibri"/>
              <a:sym typeface="Calibri"/>
            </a:endParaRPr>
          </a:p>
        </p:txBody>
      </p:sp>
      <p:sp>
        <p:nvSpPr>
          <p:cNvPr id="389" name="Google Shape;389;p10"/>
          <p:cNvSpPr/>
          <p:nvPr/>
        </p:nvSpPr>
        <p:spPr>
          <a:xfrm>
            <a:off x="6812280" y="3044876"/>
            <a:ext cx="1920000" cy="347100"/>
          </a:xfrm>
          <a:prstGeom prst="rect">
            <a:avLst/>
          </a:prstGeom>
          <a:solidFill>
            <a:srgbClr val="000000">
              <a:alpha val="0"/>
            </a:srgbClr>
          </a:solidFill>
          <a:ln>
            <a:noFill/>
          </a:ln>
        </p:spPr>
        <p:txBody>
          <a:bodyPr anchorCtr="0" anchor="ctr" bIns="44750" lIns="89525" spcFirstLastPara="1" rIns="89525" wrap="square" tIns="44750">
            <a:noAutofit/>
          </a:bodyPr>
          <a:lstStyle/>
          <a:p>
            <a:pPr indent="0" lvl="0" marL="0" rtl="0" algn="l">
              <a:spcBef>
                <a:spcPts val="0"/>
              </a:spcBef>
              <a:spcAft>
                <a:spcPts val="0"/>
              </a:spcAft>
              <a:buNone/>
            </a:pPr>
            <a:r>
              <a:rPr b="0" lang="en-US" sz="950">
                <a:solidFill>
                  <a:srgbClr val="475569"/>
                </a:solidFill>
                <a:latin typeface="Calibri"/>
                <a:ea typeface="Calibri"/>
                <a:cs typeface="Calibri"/>
                <a:sym typeface="Calibri"/>
              </a:rPr>
              <a:t>IBAN, numéros de cartes</a:t>
            </a:r>
            <a:endParaRPr b="0" sz="950">
              <a:solidFill>
                <a:srgbClr val="475569"/>
              </a:solidFill>
              <a:latin typeface="Calibri"/>
              <a:ea typeface="Calibri"/>
              <a:cs typeface="Calibri"/>
              <a:sym typeface="Calibri"/>
            </a:endParaRPr>
          </a:p>
        </p:txBody>
      </p:sp>
      <p:sp>
        <p:nvSpPr>
          <p:cNvPr id="390" name="Google Shape;390;p10"/>
          <p:cNvSpPr/>
          <p:nvPr/>
        </p:nvSpPr>
        <p:spPr>
          <a:xfrm>
            <a:off x="4754880" y="3474720"/>
            <a:ext cx="2011200" cy="347100"/>
          </a:xfrm>
          <a:prstGeom prst="rect">
            <a:avLst/>
          </a:prstGeom>
          <a:solidFill>
            <a:srgbClr val="000000">
              <a:alpha val="0"/>
            </a:srgbClr>
          </a:solidFill>
          <a:ln>
            <a:noFill/>
          </a:ln>
        </p:spPr>
        <p:txBody>
          <a:bodyPr anchorCtr="0" anchor="ctr" bIns="44750" lIns="89525" spcFirstLastPara="1" rIns="89525" wrap="square" tIns="44750">
            <a:noAutofit/>
          </a:bodyPr>
          <a:lstStyle/>
          <a:p>
            <a:pPr indent="0" lvl="0" marL="0" rtl="0" algn="l">
              <a:spcBef>
                <a:spcPts val="0"/>
              </a:spcBef>
              <a:spcAft>
                <a:spcPts val="0"/>
              </a:spcAft>
              <a:buNone/>
            </a:pPr>
            <a:r>
              <a:rPr b="1" lang="en-US" sz="1000">
                <a:solidFill>
                  <a:srgbClr val="0D1B2A"/>
                </a:solidFill>
                <a:latin typeface="Calibri"/>
                <a:ea typeface="Calibri"/>
                <a:cs typeface="Calibri"/>
                <a:sym typeface="Calibri"/>
              </a:rPr>
              <a:t>🆔 Identité officielle</a:t>
            </a:r>
            <a:endParaRPr b="1" sz="1000">
              <a:solidFill>
                <a:srgbClr val="0D1B2A"/>
              </a:solidFill>
              <a:latin typeface="Calibri"/>
              <a:ea typeface="Calibri"/>
              <a:cs typeface="Calibri"/>
              <a:sym typeface="Calibri"/>
            </a:endParaRPr>
          </a:p>
        </p:txBody>
      </p:sp>
      <p:sp>
        <p:nvSpPr>
          <p:cNvPr id="391" name="Google Shape;391;p10"/>
          <p:cNvSpPr/>
          <p:nvPr/>
        </p:nvSpPr>
        <p:spPr>
          <a:xfrm>
            <a:off x="6812280" y="3474720"/>
            <a:ext cx="1920000" cy="347100"/>
          </a:xfrm>
          <a:prstGeom prst="rect">
            <a:avLst/>
          </a:prstGeom>
          <a:solidFill>
            <a:srgbClr val="000000">
              <a:alpha val="0"/>
            </a:srgbClr>
          </a:solidFill>
          <a:ln>
            <a:noFill/>
          </a:ln>
        </p:spPr>
        <p:txBody>
          <a:bodyPr anchorCtr="0" anchor="ctr" bIns="44750" lIns="89525" spcFirstLastPara="1" rIns="89525" wrap="square" tIns="44750">
            <a:noAutofit/>
          </a:bodyPr>
          <a:lstStyle/>
          <a:p>
            <a:pPr indent="0" lvl="0" marL="0" rtl="0" algn="l">
              <a:spcBef>
                <a:spcPts val="0"/>
              </a:spcBef>
              <a:spcAft>
                <a:spcPts val="0"/>
              </a:spcAft>
              <a:buNone/>
            </a:pPr>
            <a:r>
              <a:rPr b="0" lang="en-US" sz="808">
                <a:solidFill>
                  <a:srgbClr val="475569"/>
                </a:solidFill>
                <a:latin typeface="Calibri"/>
                <a:ea typeface="Calibri"/>
                <a:cs typeface="Calibri"/>
                <a:sym typeface="Calibri"/>
              </a:rPr>
              <a:t>Numéro de sécurité sociale (NIR), CNI, passeport</a:t>
            </a:r>
            <a:endParaRPr b="0" sz="808">
              <a:solidFill>
                <a:srgbClr val="475569"/>
              </a:solidFill>
              <a:latin typeface="Calibri"/>
              <a:ea typeface="Calibri"/>
              <a:cs typeface="Calibri"/>
              <a:sym typeface="Calibri"/>
            </a:endParaRPr>
          </a:p>
        </p:txBody>
      </p:sp>
      <p:sp>
        <p:nvSpPr>
          <p:cNvPr id="392" name="Google Shape;392;p10"/>
          <p:cNvSpPr/>
          <p:nvPr/>
        </p:nvSpPr>
        <p:spPr>
          <a:xfrm>
            <a:off x="4754880" y="3904564"/>
            <a:ext cx="2011200" cy="347100"/>
          </a:xfrm>
          <a:prstGeom prst="rect">
            <a:avLst/>
          </a:prstGeom>
          <a:solidFill>
            <a:srgbClr val="000000">
              <a:alpha val="0"/>
            </a:srgbClr>
          </a:solidFill>
          <a:ln>
            <a:noFill/>
          </a:ln>
        </p:spPr>
        <p:txBody>
          <a:bodyPr anchorCtr="0" anchor="ctr" bIns="44750" lIns="89525" spcFirstLastPara="1" rIns="89525" wrap="square" tIns="44750">
            <a:noAutofit/>
          </a:bodyPr>
          <a:lstStyle/>
          <a:p>
            <a:pPr indent="0" lvl="0" marL="0" rtl="0" algn="l">
              <a:spcBef>
                <a:spcPts val="0"/>
              </a:spcBef>
              <a:spcAft>
                <a:spcPts val="0"/>
              </a:spcAft>
              <a:buNone/>
            </a:pPr>
            <a:r>
              <a:rPr b="1" lang="en-US" sz="1000">
                <a:solidFill>
                  <a:srgbClr val="0D1B2A"/>
                </a:solidFill>
                <a:latin typeface="Calibri"/>
                <a:ea typeface="Calibri"/>
                <a:cs typeface="Calibri"/>
                <a:sym typeface="Calibri"/>
              </a:rPr>
              <a:t>⚖️ Condamnations pénales</a:t>
            </a:r>
            <a:endParaRPr b="1" sz="1000">
              <a:solidFill>
                <a:srgbClr val="0D1B2A"/>
              </a:solidFill>
              <a:latin typeface="Calibri"/>
              <a:ea typeface="Calibri"/>
              <a:cs typeface="Calibri"/>
              <a:sym typeface="Calibri"/>
            </a:endParaRPr>
          </a:p>
        </p:txBody>
      </p:sp>
      <p:sp>
        <p:nvSpPr>
          <p:cNvPr id="393" name="Google Shape;393;p10"/>
          <p:cNvSpPr/>
          <p:nvPr/>
        </p:nvSpPr>
        <p:spPr>
          <a:xfrm>
            <a:off x="6812280" y="3904564"/>
            <a:ext cx="1920000" cy="347100"/>
          </a:xfrm>
          <a:prstGeom prst="rect">
            <a:avLst/>
          </a:prstGeom>
          <a:solidFill>
            <a:srgbClr val="000000">
              <a:alpha val="0"/>
            </a:srgbClr>
          </a:solidFill>
          <a:ln>
            <a:noFill/>
          </a:ln>
        </p:spPr>
        <p:txBody>
          <a:bodyPr anchorCtr="0" anchor="ctr" bIns="44750" lIns="89525" spcFirstLastPara="1" rIns="89525" wrap="square" tIns="44750">
            <a:noAutofit/>
          </a:bodyPr>
          <a:lstStyle/>
          <a:p>
            <a:pPr indent="0" lvl="0" marL="0" rtl="0" algn="l">
              <a:spcBef>
                <a:spcPts val="0"/>
              </a:spcBef>
              <a:spcAft>
                <a:spcPts val="0"/>
              </a:spcAft>
              <a:buNone/>
            </a:pPr>
            <a:r>
              <a:rPr b="0" lang="en-US" sz="808">
                <a:solidFill>
                  <a:srgbClr val="475569"/>
                </a:solidFill>
                <a:latin typeface="Calibri"/>
                <a:ea typeface="Calibri"/>
                <a:cs typeface="Calibri"/>
                <a:sym typeface="Calibri"/>
              </a:rPr>
              <a:t>Données relatives aux infractions ou mesures de sûreté connexes</a:t>
            </a:r>
            <a:endParaRPr b="0" sz="808">
              <a:solidFill>
                <a:srgbClr val="475569"/>
              </a:solidFill>
              <a:latin typeface="Calibri"/>
              <a:ea typeface="Calibri"/>
              <a:cs typeface="Calibri"/>
              <a:sym typeface="Calibri"/>
            </a:endParaRPr>
          </a:p>
        </p:txBody>
      </p:sp>
      <p:sp>
        <p:nvSpPr>
          <p:cNvPr id="394" name="Google Shape;394;p10"/>
          <p:cNvSpPr/>
          <p:nvPr/>
        </p:nvSpPr>
        <p:spPr>
          <a:xfrm>
            <a:off x="4754880" y="4334399"/>
            <a:ext cx="2011200" cy="347100"/>
          </a:xfrm>
          <a:prstGeom prst="rect">
            <a:avLst/>
          </a:prstGeom>
          <a:solidFill>
            <a:srgbClr val="000000">
              <a:alpha val="0"/>
            </a:srgbClr>
          </a:solidFill>
          <a:ln>
            <a:noFill/>
          </a:ln>
        </p:spPr>
        <p:txBody>
          <a:bodyPr anchorCtr="0" anchor="ctr" bIns="44750" lIns="89525" spcFirstLastPara="1" rIns="89525" wrap="square" tIns="44750">
            <a:noAutofit/>
          </a:bodyPr>
          <a:lstStyle/>
          <a:p>
            <a:pPr indent="0" lvl="0" marL="0" rtl="0" algn="l">
              <a:spcBef>
                <a:spcPts val="0"/>
              </a:spcBef>
              <a:spcAft>
                <a:spcPts val="0"/>
              </a:spcAft>
              <a:buNone/>
            </a:pPr>
            <a:r>
              <a:rPr b="1" lang="en-US" sz="1000">
                <a:solidFill>
                  <a:srgbClr val="0D1B2A"/>
                </a:solidFill>
                <a:latin typeface="Calibri"/>
                <a:ea typeface="Calibri"/>
                <a:cs typeface="Calibri"/>
                <a:sym typeface="Calibri"/>
              </a:rPr>
              <a:t>🧒 Données de mineurs</a:t>
            </a:r>
            <a:endParaRPr b="1" sz="1000">
              <a:solidFill>
                <a:srgbClr val="0D1B2A"/>
              </a:solidFill>
              <a:latin typeface="Calibri"/>
              <a:ea typeface="Calibri"/>
              <a:cs typeface="Calibri"/>
              <a:sym typeface="Calibri"/>
            </a:endParaRPr>
          </a:p>
        </p:txBody>
      </p:sp>
      <p:sp>
        <p:nvSpPr>
          <p:cNvPr id="395" name="Google Shape;395;p10"/>
          <p:cNvSpPr/>
          <p:nvPr/>
        </p:nvSpPr>
        <p:spPr>
          <a:xfrm>
            <a:off x="6812280" y="4334399"/>
            <a:ext cx="1920000" cy="347100"/>
          </a:xfrm>
          <a:prstGeom prst="rect">
            <a:avLst/>
          </a:prstGeom>
          <a:solidFill>
            <a:srgbClr val="000000">
              <a:alpha val="0"/>
            </a:srgbClr>
          </a:solidFill>
          <a:ln>
            <a:noFill/>
          </a:ln>
        </p:spPr>
        <p:txBody>
          <a:bodyPr anchorCtr="0" anchor="ctr" bIns="44750" lIns="89525" spcFirstLastPara="1" rIns="89525" wrap="square" tIns="44750">
            <a:noAutofit/>
          </a:bodyPr>
          <a:lstStyle/>
          <a:p>
            <a:pPr indent="0" lvl="0" marL="0" rtl="0" algn="l">
              <a:spcBef>
                <a:spcPts val="0"/>
              </a:spcBef>
              <a:spcAft>
                <a:spcPts val="0"/>
              </a:spcAft>
              <a:buNone/>
            </a:pPr>
            <a:r>
              <a:rPr b="0" lang="en-US" sz="808">
                <a:solidFill>
                  <a:srgbClr val="475569"/>
                </a:solidFill>
                <a:latin typeface="Calibri"/>
                <a:ea typeface="Calibri"/>
                <a:cs typeface="Calibri"/>
                <a:sym typeface="Calibri"/>
              </a:rPr>
              <a:t>Vigilance accrue pour le consentement des enfants</a:t>
            </a:r>
            <a:endParaRPr b="0" sz="808">
              <a:solidFill>
                <a:srgbClr val="475569"/>
              </a:solidFill>
              <a:latin typeface="Calibri"/>
              <a:ea typeface="Calibri"/>
              <a:cs typeface="Calibri"/>
              <a:sym typeface="Calibri"/>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0F4F8"/>
        </a:solidFill>
      </p:bgPr>
    </p:bg>
    <p:spTree>
      <p:nvGrpSpPr>
        <p:cNvPr id="400" name="Shape 400"/>
        <p:cNvGrpSpPr/>
        <p:nvPr/>
      </p:nvGrpSpPr>
      <p:grpSpPr>
        <a:xfrm>
          <a:off x="0" y="0"/>
          <a:ext cx="0" cy="0"/>
          <a:chOff x="0" y="0"/>
          <a:chExt cx="0" cy="0"/>
        </a:xfrm>
      </p:grpSpPr>
      <p:sp>
        <p:nvSpPr>
          <p:cNvPr id="401" name="Google Shape;401;p11"/>
          <p:cNvSpPr/>
          <p:nvPr/>
        </p:nvSpPr>
        <p:spPr>
          <a:xfrm>
            <a:off x="0" y="0"/>
            <a:ext cx="9143640" cy="776880"/>
          </a:xfrm>
          <a:prstGeom prst="rect">
            <a:avLst/>
          </a:prstGeom>
          <a:solidFill>
            <a:srgbClr val="0D1B2A"/>
          </a:solidFill>
          <a:ln cap="flat" cmpd="sng" w="12700">
            <a:solidFill>
              <a:srgbClr val="0D1B2A"/>
            </a:solidFill>
            <a:prstDash val="solid"/>
            <a:round/>
            <a:headEnd len="sm" w="sm" type="none"/>
            <a:tailEnd len="sm" w="sm" type="none"/>
          </a:ln>
        </p:spPr>
        <p:txBody>
          <a:bodyPr anchorCtr="0" anchor="t" bIns="45000" lIns="90000" spcFirstLastPara="1" rIns="90000" wrap="square" tIns="45000">
            <a:noAutofit/>
          </a:bodyPr>
          <a:lstStyle/>
          <a:p>
            <a:pPr indent="0" lvl="0" marL="0" marR="0" rtl="0" algn="l">
              <a:spcBef>
                <a:spcPts val="0"/>
              </a:spcBef>
              <a:spcAft>
                <a:spcPts val="0"/>
              </a:spcAft>
              <a:buNone/>
            </a:pPr>
            <a:r>
              <a:t/>
            </a:r>
            <a:endParaRPr b="0" sz="1800" u="none" strike="noStrike">
              <a:solidFill>
                <a:srgbClr val="FFFFFF"/>
              </a:solidFill>
              <a:latin typeface="Arial"/>
              <a:ea typeface="Arial"/>
              <a:cs typeface="Arial"/>
              <a:sym typeface="Arial"/>
            </a:endParaRPr>
          </a:p>
        </p:txBody>
      </p:sp>
      <p:sp>
        <p:nvSpPr>
          <p:cNvPr id="402" name="Google Shape;402;p11"/>
          <p:cNvSpPr/>
          <p:nvPr/>
        </p:nvSpPr>
        <p:spPr>
          <a:xfrm>
            <a:off x="0" y="0"/>
            <a:ext cx="502560" cy="776880"/>
          </a:xfrm>
          <a:prstGeom prst="rect">
            <a:avLst/>
          </a:prstGeom>
          <a:solidFill>
            <a:srgbClr val="E85D04"/>
          </a:solidFill>
          <a:ln cap="flat" cmpd="sng" w="12700">
            <a:solidFill>
              <a:srgbClr val="E85D04"/>
            </a:solidFill>
            <a:prstDash val="solid"/>
            <a:round/>
            <a:headEnd len="sm" w="sm" type="none"/>
            <a:tailEnd len="sm" w="sm" type="none"/>
          </a:ln>
        </p:spPr>
        <p:txBody>
          <a:bodyPr anchorCtr="0" anchor="t" bIns="45000" lIns="90000" spcFirstLastPara="1" rIns="90000" wrap="square" tIns="45000">
            <a:noAutofit/>
          </a:bodyPr>
          <a:lstStyle/>
          <a:p>
            <a:pPr indent="0" lvl="0" marL="0" marR="0" rtl="0" algn="l">
              <a:spcBef>
                <a:spcPts val="0"/>
              </a:spcBef>
              <a:spcAft>
                <a:spcPts val="0"/>
              </a:spcAft>
              <a:buNone/>
            </a:pPr>
            <a:r>
              <a:t/>
            </a:r>
            <a:endParaRPr b="0" sz="1800" u="none" strike="noStrike">
              <a:solidFill>
                <a:srgbClr val="FFFFFF"/>
              </a:solidFill>
              <a:latin typeface="Arial"/>
              <a:ea typeface="Arial"/>
              <a:cs typeface="Arial"/>
              <a:sym typeface="Arial"/>
            </a:endParaRPr>
          </a:p>
        </p:txBody>
      </p:sp>
      <p:sp>
        <p:nvSpPr>
          <p:cNvPr id="403" name="Google Shape;403;p11"/>
          <p:cNvSpPr/>
          <p:nvPr/>
        </p:nvSpPr>
        <p:spPr>
          <a:xfrm>
            <a:off x="0" y="0"/>
            <a:ext cx="502560" cy="776880"/>
          </a:xfrm>
          <a:prstGeom prst="rect">
            <a:avLst/>
          </a:prstGeom>
          <a:noFill/>
          <a:ln>
            <a:noFill/>
          </a:ln>
        </p:spPr>
        <p:txBody>
          <a:bodyPr anchorCtr="0" anchor="ctr" bIns="45000" lIns="90000" spcFirstLastPara="1" rIns="90000" wrap="square" tIns="45000">
            <a:noAutofit/>
          </a:bodyPr>
          <a:lstStyle/>
          <a:p>
            <a:pPr indent="0" lvl="0" marL="0" marR="0" rtl="0" algn="ctr">
              <a:lnSpc>
                <a:spcPct val="100000"/>
              </a:lnSpc>
              <a:spcBef>
                <a:spcPts val="0"/>
              </a:spcBef>
              <a:spcAft>
                <a:spcPts val="0"/>
              </a:spcAft>
              <a:buNone/>
            </a:pPr>
            <a:r>
              <a:rPr b="1" lang="en-US" sz="1300" u="none" strike="noStrike">
                <a:solidFill>
                  <a:srgbClr val="FFFFFF"/>
                </a:solidFill>
                <a:latin typeface="Calibri"/>
                <a:ea typeface="Calibri"/>
                <a:cs typeface="Calibri"/>
                <a:sym typeface="Calibri"/>
              </a:rPr>
              <a:t>05</a:t>
            </a:r>
            <a:endParaRPr b="0" sz="1300" u="none" strike="noStrike">
              <a:solidFill>
                <a:srgbClr val="000000"/>
              </a:solidFill>
              <a:latin typeface="Arial"/>
              <a:ea typeface="Arial"/>
              <a:cs typeface="Arial"/>
              <a:sym typeface="Arial"/>
            </a:endParaRPr>
          </a:p>
        </p:txBody>
      </p:sp>
      <p:sp>
        <p:nvSpPr>
          <p:cNvPr id="404" name="Google Shape;404;p11"/>
          <p:cNvSpPr/>
          <p:nvPr/>
        </p:nvSpPr>
        <p:spPr>
          <a:xfrm>
            <a:off x="594360" y="0"/>
            <a:ext cx="8412120" cy="77688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1" lang="en-US" sz="2000" u="none" strike="noStrike">
                <a:solidFill>
                  <a:srgbClr val="FFFFFF"/>
                </a:solidFill>
                <a:latin typeface="Calibri"/>
                <a:ea typeface="Calibri"/>
                <a:cs typeface="Calibri"/>
                <a:sym typeface="Calibri"/>
              </a:rPr>
              <a:t>🗂️  Données sensibles — L'ingénierie sociale (Social Engineering)</a:t>
            </a:r>
            <a:endParaRPr b="0" sz="2000" u="none" strike="noStrike">
              <a:solidFill>
                <a:srgbClr val="000000"/>
              </a:solidFill>
              <a:latin typeface="Arial"/>
              <a:ea typeface="Arial"/>
              <a:cs typeface="Arial"/>
              <a:sym typeface="Arial"/>
            </a:endParaRPr>
          </a:p>
        </p:txBody>
      </p:sp>
      <p:sp>
        <p:nvSpPr>
          <p:cNvPr id="405" name="Google Shape;405;p11"/>
          <p:cNvSpPr/>
          <p:nvPr/>
        </p:nvSpPr>
        <p:spPr>
          <a:xfrm>
            <a:off x="320040" y="914400"/>
            <a:ext cx="8503560" cy="868320"/>
          </a:xfrm>
          <a:prstGeom prst="rect">
            <a:avLst/>
          </a:prstGeom>
          <a:solidFill>
            <a:srgbClr val="FFFFFF"/>
          </a:solidFill>
          <a:ln cap="flat" cmpd="sng" w="9525">
            <a:solidFill>
              <a:srgbClr val="E2E8F0"/>
            </a:solidFill>
            <a:prstDash val="solid"/>
            <a:round/>
            <a:headEnd len="sm" w="sm" type="none"/>
            <a:tailEnd len="sm" w="sm" type="none"/>
          </a:ln>
          <a:effectLst>
            <a:outerShdw blurRad="63360" rotWithShape="0" algn="bl" dir="8100000" dist="25455">
              <a:srgbClr val="000000">
                <a:alpha val="7843"/>
              </a:srgbClr>
            </a:outerShdw>
          </a:effectLst>
        </p:spPr>
        <p:txBody>
          <a:bodyPr anchorCtr="0" anchor="t" bIns="45000" lIns="90000" spcFirstLastPara="1" rIns="90000" wrap="square" tIns="45000">
            <a:noAutofit/>
          </a:bodyPr>
          <a:lstStyle/>
          <a:p>
            <a:pPr indent="0" lvl="0" marL="0" marR="0" rtl="0" algn="l">
              <a:spcBef>
                <a:spcPts val="0"/>
              </a:spcBef>
              <a:spcAft>
                <a:spcPts val="0"/>
              </a:spcAft>
              <a:buNone/>
            </a:pPr>
            <a:r>
              <a:t/>
            </a:r>
            <a:endParaRPr b="0" sz="1800" u="none" strike="noStrike">
              <a:solidFill>
                <a:srgbClr val="000000"/>
              </a:solidFill>
              <a:latin typeface="Arial"/>
              <a:ea typeface="Arial"/>
              <a:cs typeface="Arial"/>
              <a:sym typeface="Arial"/>
            </a:endParaRPr>
          </a:p>
        </p:txBody>
      </p:sp>
      <p:sp>
        <p:nvSpPr>
          <p:cNvPr id="406" name="Google Shape;406;p11"/>
          <p:cNvSpPr/>
          <p:nvPr/>
        </p:nvSpPr>
        <p:spPr>
          <a:xfrm>
            <a:off x="457200" y="960120"/>
            <a:ext cx="8229240" cy="74952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0" lang="en-US" sz="1200" u="none" strike="noStrike">
                <a:solidFill>
                  <a:srgbClr val="475569"/>
                </a:solidFill>
                <a:latin typeface="Calibri"/>
                <a:ea typeface="Calibri"/>
                <a:cs typeface="Calibri"/>
                <a:sym typeface="Calibri"/>
              </a:rPr>
              <a:t>L'ingénierie sociale, c'est manipuler les PERSONNES (pas les machines) pour obtenir des informations confidentielles. C'est souvent plus efficace que le hacking technique.</a:t>
            </a:r>
            <a:endParaRPr b="0" sz="1200" u="none" strike="noStrike">
              <a:solidFill>
                <a:srgbClr val="000000"/>
              </a:solidFill>
              <a:latin typeface="Arial"/>
              <a:ea typeface="Arial"/>
              <a:cs typeface="Arial"/>
              <a:sym typeface="Arial"/>
            </a:endParaRPr>
          </a:p>
        </p:txBody>
      </p:sp>
      <p:sp>
        <p:nvSpPr>
          <p:cNvPr id="407" name="Google Shape;407;p11"/>
          <p:cNvSpPr/>
          <p:nvPr/>
        </p:nvSpPr>
        <p:spPr>
          <a:xfrm>
            <a:off x="320040" y="1874520"/>
            <a:ext cx="8503560" cy="849960"/>
          </a:xfrm>
          <a:prstGeom prst="rect">
            <a:avLst/>
          </a:prstGeom>
          <a:solidFill>
            <a:srgbClr val="FFFFFF"/>
          </a:solidFill>
          <a:ln cap="flat" cmpd="sng" w="9525">
            <a:solidFill>
              <a:srgbClr val="E2E8F0"/>
            </a:solidFill>
            <a:prstDash val="solid"/>
            <a:round/>
            <a:headEnd len="sm" w="sm" type="none"/>
            <a:tailEnd len="sm" w="sm" type="none"/>
          </a:ln>
          <a:effectLst>
            <a:outerShdw blurRad="63360" rotWithShape="0" algn="bl" dir="8100000" dist="25455">
              <a:srgbClr val="000000">
                <a:alpha val="7843"/>
              </a:srgbClr>
            </a:outerShdw>
          </a:effectLst>
        </p:spPr>
        <p:txBody>
          <a:bodyPr anchorCtr="0" anchor="t" bIns="45000" lIns="90000" spcFirstLastPara="1" rIns="90000" wrap="square" tIns="45000">
            <a:noAutofit/>
          </a:bodyPr>
          <a:lstStyle/>
          <a:p>
            <a:pPr indent="0" lvl="0" marL="0" marR="0" rtl="0" algn="l">
              <a:spcBef>
                <a:spcPts val="0"/>
              </a:spcBef>
              <a:spcAft>
                <a:spcPts val="0"/>
              </a:spcAft>
              <a:buNone/>
            </a:pPr>
            <a:r>
              <a:t/>
            </a:r>
            <a:endParaRPr b="0" sz="1800" u="none" strike="noStrike">
              <a:solidFill>
                <a:srgbClr val="000000"/>
              </a:solidFill>
              <a:latin typeface="Arial"/>
              <a:ea typeface="Arial"/>
              <a:cs typeface="Arial"/>
              <a:sym typeface="Arial"/>
            </a:endParaRPr>
          </a:p>
        </p:txBody>
      </p:sp>
      <p:sp>
        <p:nvSpPr>
          <p:cNvPr id="408" name="Google Shape;408;p11"/>
          <p:cNvSpPr/>
          <p:nvPr/>
        </p:nvSpPr>
        <p:spPr>
          <a:xfrm>
            <a:off x="320040" y="1874520"/>
            <a:ext cx="63720" cy="849960"/>
          </a:xfrm>
          <a:prstGeom prst="rect">
            <a:avLst/>
          </a:prstGeom>
          <a:solidFill>
            <a:srgbClr val="DC2626"/>
          </a:solidFill>
          <a:ln cap="flat" cmpd="sng" w="12700">
            <a:solidFill>
              <a:srgbClr val="DC2626"/>
            </a:solidFill>
            <a:prstDash val="solid"/>
            <a:round/>
            <a:headEnd len="sm" w="sm" type="none"/>
            <a:tailEnd len="sm" w="sm" type="none"/>
          </a:ln>
        </p:spPr>
        <p:txBody>
          <a:bodyPr anchorCtr="0" anchor="t" bIns="45000" lIns="90000" spcFirstLastPara="1" rIns="90000" wrap="square" tIns="45000">
            <a:noAutofit/>
          </a:bodyPr>
          <a:lstStyle/>
          <a:p>
            <a:pPr indent="0" lvl="0" marL="0" marR="0" rtl="0" algn="l">
              <a:spcBef>
                <a:spcPts val="0"/>
              </a:spcBef>
              <a:spcAft>
                <a:spcPts val="0"/>
              </a:spcAft>
              <a:buNone/>
            </a:pPr>
            <a:r>
              <a:t/>
            </a:r>
            <a:endParaRPr b="0" sz="1800" u="none" strike="noStrike">
              <a:solidFill>
                <a:srgbClr val="FFFFFF"/>
              </a:solidFill>
              <a:latin typeface="Arial"/>
              <a:ea typeface="Arial"/>
              <a:cs typeface="Arial"/>
              <a:sym typeface="Arial"/>
            </a:endParaRPr>
          </a:p>
        </p:txBody>
      </p:sp>
      <p:sp>
        <p:nvSpPr>
          <p:cNvPr id="409" name="Google Shape;409;p11"/>
          <p:cNvSpPr/>
          <p:nvPr/>
        </p:nvSpPr>
        <p:spPr>
          <a:xfrm>
            <a:off x="475560" y="1911240"/>
            <a:ext cx="2285640" cy="27396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1" lang="en-US" sz="1200" u="none" strike="noStrike">
                <a:solidFill>
                  <a:srgbClr val="0D1B2A"/>
                </a:solidFill>
                <a:latin typeface="Calibri"/>
                <a:ea typeface="Calibri"/>
                <a:cs typeface="Calibri"/>
                <a:sym typeface="Calibri"/>
              </a:rPr>
              <a:t>📞  Vishing (appel téléphonique)</a:t>
            </a:r>
            <a:endParaRPr b="0" sz="1200" u="none" strike="noStrike">
              <a:solidFill>
                <a:srgbClr val="000000"/>
              </a:solidFill>
              <a:latin typeface="Arial"/>
              <a:ea typeface="Arial"/>
              <a:cs typeface="Arial"/>
              <a:sym typeface="Arial"/>
            </a:endParaRPr>
          </a:p>
        </p:txBody>
      </p:sp>
      <p:sp>
        <p:nvSpPr>
          <p:cNvPr id="410" name="Google Shape;410;p11"/>
          <p:cNvSpPr/>
          <p:nvPr/>
        </p:nvSpPr>
        <p:spPr>
          <a:xfrm>
            <a:off x="475560" y="2194560"/>
            <a:ext cx="4754520" cy="45684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0" i="1" lang="en-US" sz="1000" u="none" strike="noStrike">
                <a:solidFill>
                  <a:srgbClr val="475569"/>
                </a:solidFill>
                <a:latin typeface="Calibri"/>
                <a:ea typeface="Calibri"/>
                <a:cs typeface="Calibri"/>
                <a:sym typeface="Calibri"/>
              </a:rPr>
              <a:t>Scenario : « Bonjour, je suis du support informatique. Votre PC est infecté. Donnez-moi votre mot de passe pour intervenir. »</a:t>
            </a:r>
            <a:endParaRPr b="0" sz="1000" u="none" strike="noStrike">
              <a:solidFill>
                <a:srgbClr val="000000"/>
              </a:solidFill>
              <a:latin typeface="Arial"/>
              <a:ea typeface="Arial"/>
              <a:cs typeface="Arial"/>
              <a:sym typeface="Arial"/>
            </a:endParaRPr>
          </a:p>
        </p:txBody>
      </p:sp>
      <p:sp>
        <p:nvSpPr>
          <p:cNvPr id="411" name="Google Shape;411;p11"/>
          <p:cNvSpPr/>
          <p:nvPr/>
        </p:nvSpPr>
        <p:spPr>
          <a:xfrm>
            <a:off x="5349240" y="1947600"/>
            <a:ext cx="3382920" cy="658080"/>
          </a:xfrm>
          <a:prstGeom prst="roundRect">
            <a:avLst>
              <a:gd fmla="val 8333" name="adj"/>
            </a:avLst>
          </a:prstGeom>
          <a:solidFill>
            <a:srgbClr val="FEE2E2"/>
          </a:solidFill>
          <a:ln cap="flat" cmpd="sng" w="9525">
            <a:solidFill>
              <a:srgbClr val="EF4444"/>
            </a:solidFill>
            <a:prstDash val="solid"/>
            <a:round/>
            <a:headEnd len="sm" w="sm" type="none"/>
            <a:tailEnd len="sm" w="sm" type="none"/>
          </a:ln>
        </p:spPr>
        <p:txBody>
          <a:bodyPr anchorCtr="0" anchor="t" bIns="45000" lIns="90000" spcFirstLastPara="1" rIns="90000" wrap="square" tIns="45000">
            <a:noAutofit/>
          </a:bodyPr>
          <a:lstStyle/>
          <a:p>
            <a:pPr indent="0" lvl="0" marL="0" marR="0" rtl="0" algn="l">
              <a:spcBef>
                <a:spcPts val="0"/>
              </a:spcBef>
              <a:spcAft>
                <a:spcPts val="0"/>
              </a:spcAft>
              <a:buNone/>
            </a:pPr>
            <a:r>
              <a:t/>
            </a:r>
            <a:endParaRPr b="0" sz="1800" u="none" strike="noStrike">
              <a:solidFill>
                <a:srgbClr val="000000"/>
              </a:solidFill>
              <a:latin typeface="Arial"/>
              <a:ea typeface="Arial"/>
              <a:cs typeface="Arial"/>
              <a:sym typeface="Arial"/>
            </a:endParaRPr>
          </a:p>
        </p:txBody>
      </p:sp>
      <p:sp>
        <p:nvSpPr>
          <p:cNvPr id="412" name="Google Shape;412;p11"/>
          <p:cNvSpPr/>
          <p:nvPr/>
        </p:nvSpPr>
        <p:spPr>
          <a:xfrm>
            <a:off x="5413320" y="1974960"/>
            <a:ext cx="3245760" cy="59400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1" lang="en-US" sz="1000" u="none" strike="noStrike">
                <a:solidFill>
                  <a:srgbClr val="DC2626"/>
                </a:solidFill>
                <a:latin typeface="Calibri"/>
                <a:ea typeface="Calibri"/>
                <a:cs typeface="Calibri"/>
                <a:sym typeface="Calibri"/>
              </a:rPr>
              <a:t>⚠️  Personne de l'IT ne vous demandera jamais votre mot de passe !</a:t>
            </a:r>
            <a:endParaRPr b="0" sz="1000" u="none" strike="noStrike">
              <a:solidFill>
                <a:srgbClr val="000000"/>
              </a:solidFill>
              <a:latin typeface="Arial"/>
              <a:ea typeface="Arial"/>
              <a:cs typeface="Arial"/>
              <a:sym typeface="Arial"/>
            </a:endParaRPr>
          </a:p>
        </p:txBody>
      </p:sp>
      <p:sp>
        <p:nvSpPr>
          <p:cNvPr id="413" name="Google Shape;413;p11"/>
          <p:cNvSpPr/>
          <p:nvPr/>
        </p:nvSpPr>
        <p:spPr>
          <a:xfrm>
            <a:off x="320040" y="2816280"/>
            <a:ext cx="8503560" cy="849960"/>
          </a:xfrm>
          <a:prstGeom prst="rect">
            <a:avLst/>
          </a:prstGeom>
          <a:solidFill>
            <a:srgbClr val="FFFFFF"/>
          </a:solidFill>
          <a:ln cap="flat" cmpd="sng" w="9525">
            <a:solidFill>
              <a:srgbClr val="E2E8F0"/>
            </a:solidFill>
            <a:prstDash val="solid"/>
            <a:round/>
            <a:headEnd len="sm" w="sm" type="none"/>
            <a:tailEnd len="sm" w="sm" type="none"/>
          </a:ln>
          <a:effectLst>
            <a:outerShdw blurRad="63360" rotWithShape="0" algn="bl" dir="8100000" dist="25455">
              <a:srgbClr val="000000">
                <a:alpha val="7843"/>
              </a:srgbClr>
            </a:outerShdw>
          </a:effectLst>
        </p:spPr>
        <p:txBody>
          <a:bodyPr anchorCtr="0" anchor="t" bIns="45000" lIns="90000" spcFirstLastPara="1" rIns="90000" wrap="square" tIns="45000">
            <a:noAutofit/>
          </a:bodyPr>
          <a:lstStyle/>
          <a:p>
            <a:pPr indent="0" lvl="0" marL="0" marR="0" rtl="0" algn="l">
              <a:spcBef>
                <a:spcPts val="0"/>
              </a:spcBef>
              <a:spcAft>
                <a:spcPts val="0"/>
              </a:spcAft>
              <a:buNone/>
            </a:pPr>
            <a:r>
              <a:t/>
            </a:r>
            <a:endParaRPr b="0" sz="1800" u="none" strike="noStrike">
              <a:solidFill>
                <a:srgbClr val="000000"/>
              </a:solidFill>
              <a:latin typeface="Arial"/>
              <a:ea typeface="Arial"/>
              <a:cs typeface="Arial"/>
              <a:sym typeface="Arial"/>
            </a:endParaRPr>
          </a:p>
        </p:txBody>
      </p:sp>
      <p:sp>
        <p:nvSpPr>
          <p:cNvPr id="414" name="Google Shape;414;p11"/>
          <p:cNvSpPr/>
          <p:nvPr/>
        </p:nvSpPr>
        <p:spPr>
          <a:xfrm>
            <a:off x="320040" y="2816280"/>
            <a:ext cx="63720" cy="849960"/>
          </a:xfrm>
          <a:prstGeom prst="rect">
            <a:avLst/>
          </a:prstGeom>
          <a:solidFill>
            <a:srgbClr val="D97706"/>
          </a:solidFill>
          <a:ln cap="flat" cmpd="sng" w="12700">
            <a:solidFill>
              <a:srgbClr val="D97706"/>
            </a:solidFill>
            <a:prstDash val="solid"/>
            <a:round/>
            <a:headEnd len="sm" w="sm" type="none"/>
            <a:tailEnd len="sm" w="sm" type="none"/>
          </a:ln>
        </p:spPr>
        <p:txBody>
          <a:bodyPr anchorCtr="0" anchor="t" bIns="45000" lIns="90000" spcFirstLastPara="1" rIns="90000" wrap="square" tIns="45000">
            <a:noAutofit/>
          </a:bodyPr>
          <a:lstStyle/>
          <a:p>
            <a:pPr indent="0" lvl="0" marL="0" marR="0" rtl="0" algn="l">
              <a:spcBef>
                <a:spcPts val="0"/>
              </a:spcBef>
              <a:spcAft>
                <a:spcPts val="0"/>
              </a:spcAft>
              <a:buNone/>
            </a:pPr>
            <a:r>
              <a:t/>
            </a:r>
            <a:endParaRPr b="0" sz="1800" u="none" strike="noStrike">
              <a:solidFill>
                <a:srgbClr val="FFFFFF"/>
              </a:solidFill>
              <a:latin typeface="Arial"/>
              <a:ea typeface="Arial"/>
              <a:cs typeface="Arial"/>
              <a:sym typeface="Arial"/>
            </a:endParaRPr>
          </a:p>
        </p:txBody>
      </p:sp>
      <p:sp>
        <p:nvSpPr>
          <p:cNvPr id="415" name="Google Shape;415;p11"/>
          <p:cNvSpPr/>
          <p:nvPr/>
        </p:nvSpPr>
        <p:spPr>
          <a:xfrm>
            <a:off x="475560" y="2853000"/>
            <a:ext cx="2285640" cy="27396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1" lang="en-US" sz="1200" u="none" strike="noStrike">
                <a:solidFill>
                  <a:srgbClr val="0D1B2A"/>
                </a:solidFill>
                <a:latin typeface="Calibri"/>
                <a:ea typeface="Calibri"/>
                <a:cs typeface="Calibri"/>
                <a:sym typeface="Calibri"/>
              </a:rPr>
              <a:t>🚪  Pretexting (faux prétexte)</a:t>
            </a:r>
            <a:endParaRPr b="0" sz="1200" u="none" strike="noStrike">
              <a:solidFill>
                <a:srgbClr val="000000"/>
              </a:solidFill>
              <a:latin typeface="Arial"/>
              <a:ea typeface="Arial"/>
              <a:cs typeface="Arial"/>
              <a:sym typeface="Arial"/>
            </a:endParaRPr>
          </a:p>
        </p:txBody>
      </p:sp>
      <p:sp>
        <p:nvSpPr>
          <p:cNvPr id="416" name="Google Shape;416;p11"/>
          <p:cNvSpPr/>
          <p:nvPr/>
        </p:nvSpPr>
        <p:spPr>
          <a:xfrm>
            <a:off x="475560" y="3136320"/>
            <a:ext cx="4754520" cy="45684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0" i="1" lang="en-US" sz="1000" u="none" strike="noStrike">
                <a:solidFill>
                  <a:srgbClr val="475569"/>
                </a:solidFill>
                <a:latin typeface="Calibri"/>
                <a:ea typeface="Calibri"/>
                <a:cs typeface="Calibri"/>
                <a:sym typeface="Calibri"/>
              </a:rPr>
              <a:t>Scenario : Un inconnu se présente à l'accueil en se faisant passer pour un technicien de maintenance.</a:t>
            </a:r>
            <a:endParaRPr b="0" sz="1000" u="none" strike="noStrike">
              <a:solidFill>
                <a:srgbClr val="000000"/>
              </a:solidFill>
              <a:latin typeface="Arial"/>
              <a:ea typeface="Arial"/>
              <a:cs typeface="Arial"/>
              <a:sym typeface="Arial"/>
            </a:endParaRPr>
          </a:p>
        </p:txBody>
      </p:sp>
      <p:sp>
        <p:nvSpPr>
          <p:cNvPr id="417" name="Google Shape;417;p11"/>
          <p:cNvSpPr/>
          <p:nvPr/>
        </p:nvSpPr>
        <p:spPr>
          <a:xfrm>
            <a:off x="5349240" y="2889360"/>
            <a:ext cx="3382920" cy="658080"/>
          </a:xfrm>
          <a:prstGeom prst="roundRect">
            <a:avLst>
              <a:gd fmla="val 8333" name="adj"/>
            </a:avLst>
          </a:prstGeom>
          <a:solidFill>
            <a:srgbClr val="FEF9C3"/>
          </a:solidFill>
          <a:ln cap="flat" cmpd="sng" w="9525">
            <a:solidFill>
              <a:srgbClr val="D97706"/>
            </a:solidFill>
            <a:prstDash val="solid"/>
            <a:round/>
            <a:headEnd len="sm" w="sm" type="none"/>
            <a:tailEnd len="sm" w="sm" type="none"/>
          </a:ln>
        </p:spPr>
        <p:txBody>
          <a:bodyPr anchorCtr="0" anchor="t" bIns="45000" lIns="90000" spcFirstLastPara="1" rIns="90000" wrap="square" tIns="45000">
            <a:noAutofit/>
          </a:bodyPr>
          <a:lstStyle/>
          <a:p>
            <a:pPr indent="0" lvl="0" marL="0" marR="0" rtl="0" algn="l">
              <a:spcBef>
                <a:spcPts val="0"/>
              </a:spcBef>
              <a:spcAft>
                <a:spcPts val="0"/>
              </a:spcAft>
              <a:buNone/>
            </a:pPr>
            <a:r>
              <a:t/>
            </a:r>
            <a:endParaRPr b="0" sz="1800" u="none" strike="noStrike">
              <a:solidFill>
                <a:srgbClr val="000000"/>
              </a:solidFill>
              <a:latin typeface="Arial"/>
              <a:ea typeface="Arial"/>
              <a:cs typeface="Arial"/>
              <a:sym typeface="Arial"/>
            </a:endParaRPr>
          </a:p>
        </p:txBody>
      </p:sp>
      <p:sp>
        <p:nvSpPr>
          <p:cNvPr id="418" name="Google Shape;418;p11"/>
          <p:cNvSpPr/>
          <p:nvPr/>
        </p:nvSpPr>
        <p:spPr>
          <a:xfrm>
            <a:off x="5413320" y="2917080"/>
            <a:ext cx="3245760" cy="59400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1" lang="en-US" sz="1000" u="none" strike="noStrike">
                <a:solidFill>
                  <a:srgbClr val="D97706"/>
                </a:solidFill>
                <a:latin typeface="Calibri"/>
                <a:ea typeface="Calibri"/>
                <a:cs typeface="Calibri"/>
                <a:sym typeface="Calibri"/>
              </a:rPr>
              <a:t>⚠️  Demandez toujours une accréditation officielle et appelez pour vérifier.</a:t>
            </a:r>
            <a:endParaRPr b="0" sz="1000" u="none" strike="noStrike">
              <a:solidFill>
                <a:srgbClr val="000000"/>
              </a:solidFill>
              <a:latin typeface="Arial"/>
              <a:ea typeface="Arial"/>
              <a:cs typeface="Arial"/>
              <a:sym typeface="Arial"/>
            </a:endParaRPr>
          </a:p>
        </p:txBody>
      </p:sp>
      <p:sp>
        <p:nvSpPr>
          <p:cNvPr id="419" name="Google Shape;419;p11"/>
          <p:cNvSpPr/>
          <p:nvPr/>
        </p:nvSpPr>
        <p:spPr>
          <a:xfrm>
            <a:off x="320040" y="3758040"/>
            <a:ext cx="8503560" cy="849960"/>
          </a:xfrm>
          <a:prstGeom prst="rect">
            <a:avLst/>
          </a:prstGeom>
          <a:solidFill>
            <a:srgbClr val="FFFFFF"/>
          </a:solidFill>
          <a:ln cap="flat" cmpd="sng" w="9525">
            <a:solidFill>
              <a:srgbClr val="E2E8F0"/>
            </a:solidFill>
            <a:prstDash val="solid"/>
            <a:round/>
            <a:headEnd len="sm" w="sm" type="none"/>
            <a:tailEnd len="sm" w="sm" type="none"/>
          </a:ln>
          <a:effectLst>
            <a:outerShdw blurRad="63360" rotWithShape="0" algn="bl" dir="8100000" dist="25455">
              <a:srgbClr val="000000">
                <a:alpha val="7843"/>
              </a:srgbClr>
            </a:outerShdw>
          </a:effectLst>
        </p:spPr>
        <p:txBody>
          <a:bodyPr anchorCtr="0" anchor="t" bIns="45000" lIns="90000" spcFirstLastPara="1" rIns="90000" wrap="square" tIns="45000">
            <a:noAutofit/>
          </a:bodyPr>
          <a:lstStyle/>
          <a:p>
            <a:pPr indent="0" lvl="0" marL="0" marR="0" rtl="0" algn="l">
              <a:spcBef>
                <a:spcPts val="0"/>
              </a:spcBef>
              <a:spcAft>
                <a:spcPts val="0"/>
              </a:spcAft>
              <a:buNone/>
            </a:pPr>
            <a:r>
              <a:t/>
            </a:r>
            <a:endParaRPr b="0" sz="1800" u="none" strike="noStrike">
              <a:solidFill>
                <a:srgbClr val="000000"/>
              </a:solidFill>
              <a:latin typeface="Arial"/>
              <a:ea typeface="Arial"/>
              <a:cs typeface="Arial"/>
              <a:sym typeface="Arial"/>
            </a:endParaRPr>
          </a:p>
        </p:txBody>
      </p:sp>
      <p:sp>
        <p:nvSpPr>
          <p:cNvPr id="420" name="Google Shape;420;p11"/>
          <p:cNvSpPr/>
          <p:nvPr/>
        </p:nvSpPr>
        <p:spPr>
          <a:xfrm>
            <a:off x="320040" y="3758040"/>
            <a:ext cx="63720" cy="849960"/>
          </a:xfrm>
          <a:prstGeom prst="rect">
            <a:avLst/>
          </a:prstGeom>
          <a:solidFill>
            <a:srgbClr val="DC2626"/>
          </a:solidFill>
          <a:ln cap="flat" cmpd="sng" w="12700">
            <a:solidFill>
              <a:srgbClr val="DC2626"/>
            </a:solidFill>
            <a:prstDash val="solid"/>
            <a:round/>
            <a:headEnd len="sm" w="sm" type="none"/>
            <a:tailEnd len="sm" w="sm" type="none"/>
          </a:ln>
        </p:spPr>
        <p:txBody>
          <a:bodyPr anchorCtr="0" anchor="t" bIns="45000" lIns="90000" spcFirstLastPara="1" rIns="90000" wrap="square" tIns="45000">
            <a:noAutofit/>
          </a:bodyPr>
          <a:lstStyle/>
          <a:p>
            <a:pPr indent="0" lvl="0" marL="0" marR="0" rtl="0" algn="l">
              <a:spcBef>
                <a:spcPts val="0"/>
              </a:spcBef>
              <a:spcAft>
                <a:spcPts val="0"/>
              </a:spcAft>
              <a:buNone/>
            </a:pPr>
            <a:r>
              <a:t/>
            </a:r>
            <a:endParaRPr b="0" sz="1800" u="none" strike="noStrike">
              <a:solidFill>
                <a:srgbClr val="FFFFFF"/>
              </a:solidFill>
              <a:latin typeface="Arial"/>
              <a:ea typeface="Arial"/>
              <a:cs typeface="Arial"/>
              <a:sym typeface="Arial"/>
            </a:endParaRPr>
          </a:p>
        </p:txBody>
      </p:sp>
      <p:sp>
        <p:nvSpPr>
          <p:cNvPr id="421" name="Google Shape;421;p11"/>
          <p:cNvSpPr/>
          <p:nvPr/>
        </p:nvSpPr>
        <p:spPr>
          <a:xfrm>
            <a:off x="475560" y="3794760"/>
            <a:ext cx="2285640" cy="27396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1" lang="en-US" sz="1200" u="none" strike="noStrike">
                <a:solidFill>
                  <a:srgbClr val="0D1B2A"/>
                </a:solidFill>
                <a:latin typeface="Calibri"/>
                <a:ea typeface="Calibri"/>
                <a:cs typeface="Calibri"/>
                <a:sym typeface="Calibri"/>
              </a:rPr>
              <a:t>🎁  Baiting (appât)</a:t>
            </a:r>
            <a:endParaRPr b="0" sz="1200" u="none" strike="noStrike">
              <a:solidFill>
                <a:srgbClr val="000000"/>
              </a:solidFill>
              <a:latin typeface="Arial"/>
              <a:ea typeface="Arial"/>
              <a:cs typeface="Arial"/>
              <a:sym typeface="Arial"/>
            </a:endParaRPr>
          </a:p>
        </p:txBody>
      </p:sp>
      <p:sp>
        <p:nvSpPr>
          <p:cNvPr id="422" name="Google Shape;422;p11"/>
          <p:cNvSpPr/>
          <p:nvPr/>
        </p:nvSpPr>
        <p:spPr>
          <a:xfrm>
            <a:off x="475560" y="4078080"/>
            <a:ext cx="4754520" cy="45684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0" i="1" lang="en-US" sz="1000" u="none" strike="noStrike">
                <a:solidFill>
                  <a:srgbClr val="475569"/>
                </a:solidFill>
                <a:latin typeface="Calibri"/>
                <a:ea typeface="Calibri"/>
                <a:cs typeface="Calibri"/>
                <a:sym typeface="Calibri"/>
              </a:rPr>
              <a:t>Scenario : Une clé USB "trouvée" dans le parking ou reçue par courrier. En l'insérant, vous installez un malware.</a:t>
            </a:r>
            <a:endParaRPr b="0" sz="1000" u="none" strike="noStrike">
              <a:solidFill>
                <a:srgbClr val="000000"/>
              </a:solidFill>
              <a:latin typeface="Arial"/>
              <a:ea typeface="Arial"/>
              <a:cs typeface="Arial"/>
              <a:sym typeface="Arial"/>
            </a:endParaRPr>
          </a:p>
        </p:txBody>
      </p:sp>
      <p:sp>
        <p:nvSpPr>
          <p:cNvPr id="423" name="Google Shape;423;p11"/>
          <p:cNvSpPr/>
          <p:nvPr/>
        </p:nvSpPr>
        <p:spPr>
          <a:xfrm>
            <a:off x="5349240" y="3831480"/>
            <a:ext cx="3382920" cy="658080"/>
          </a:xfrm>
          <a:prstGeom prst="roundRect">
            <a:avLst>
              <a:gd fmla="val 8333" name="adj"/>
            </a:avLst>
          </a:prstGeom>
          <a:solidFill>
            <a:srgbClr val="FEE2E2"/>
          </a:solidFill>
          <a:ln cap="flat" cmpd="sng" w="9525">
            <a:solidFill>
              <a:srgbClr val="EF4444"/>
            </a:solidFill>
            <a:prstDash val="solid"/>
            <a:round/>
            <a:headEnd len="sm" w="sm" type="none"/>
            <a:tailEnd len="sm" w="sm" type="none"/>
          </a:ln>
        </p:spPr>
        <p:txBody>
          <a:bodyPr anchorCtr="0" anchor="t" bIns="45000" lIns="90000" spcFirstLastPara="1" rIns="90000" wrap="square" tIns="45000">
            <a:noAutofit/>
          </a:bodyPr>
          <a:lstStyle/>
          <a:p>
            <a:pPr indent="0" lvl="0" marL="0" marR="0" rtl="0" algn="l">
              <a:spcBef>
                <a:spcPts val="0"/>
              </a:spcBef>
              <a:spcAft>
                <a:spcPts val="0"/>
              </a:spcAft>
              <a:buNone/>
            </a:pPr>
            <a:r>
              <a:t/>
            </a:r>
            <a:endParaRPr b="0" sz="1800" u="none" strike="noStrike">
              <a:solidFill>
                <a:srgbClr val="000000"/>
              </a:solidFill>
              <a:latin typeface="Arial"/>
              <a:ea typeface="Arial"/>
              <a:cs typeface="Arial"/>
              <a:sym typeface="Arial"/>
            </a:endParaRPr>
          </a:p>
        </p:txBody>
      </p:sp>
      <p:sp>
        <p:nvSpPr>
          <p:cNvPr id="424" name="Google Shape;424;p11"/>
          <p:cNvSpPr/>
          <p:nvPr/>
        </p:nvSpPr>
        <p:spPr>
          <a:xfrm>
            <a:off x="5413320" y="3858840"/>
            <a:ext cx="3245760" cy="59400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1" lang="en-US" sz="1000" u="none" strike="noStrike">
                <a:solidFill>
                  <a:srgbClr val="DC2626"/>
                </a:solidFill>
                <a:latin typeface="Calibri"/>
                <a:ea typeface="Calibri"/>
                <a:cs typeface="Calibri"/>
                <a:sym typeface="Calibri"/>
              </a:rPr>
              <a:t>⚠️  Ne branchez JAMAIS une clé USB inconnue sur votre ordinateur !</a:t>
            </a:r>
            <a:endParaRPr b="0" sz="1000" u="none" strike="noStrike">
              <a:solidFill>
                <a:srgbClr val="000000"/>
              </a:solidFill>
              <a:latin typeface="Arial"/>
              <a:ea typeface="Arial"/>
              <a:cs typeface="Arial"/>
              <a:sym typeface="Arial"/>
            </a:endParaRPr>
          </a:p>
        </p:txBody>
      </p:sp>
      <p:sp>
        <p:nvSpPr>
          <p:cNvPr id="425" name="Google Shape;425;p11"/>
          <p:cNvSpPr/>
          <p:nvPr/>
        </p:nvSpPr>
        <p:spPr>
          <a:xfrm>
            <a:off x="320040" y="4709160"/>
            <a:ext cx="8503560" cy="548280"/>
          </a:xfrm>
          <a:prstGeom prst="rect">
            <a:avLst/>
          </a:prstGeom>
          <a:solidFill>
            <a:srgbClr val="1B2A3B"/>
          </a:solidFill>
          <a:ln cap="flat" cmpd="sng" w="9525">
            <a:solidFill>
              <a:srgbClr val="2B7CC1"/>
            </a:solidFill>
            <a:prstDash val="solid"/>
            <a:round/>
            <a:headEnd len="sm" w="sm" type="none"/>
            <a:tailEnd len="sm" w="sm" type="none"/>
          </a:ln>
          <a:effectLst>
            <a:outerShdw blurRad="63360" rotWithShape="0" algn="bl" dir="8100000" dist="25455">
              <a:srgbClr val="000000">
                <a:alpha val="7843"/>
              </a:srgbClr>
            </a:outerShdw>
          </a:effectLst>
        </p:spPr>
        <p:txBody>
          <a:bodyPr anchorCtr="0" anchor="t" bIns="45000" lIns="90000" spcFirstLastPara="1" rIns="90000" wrap="square" tIns="45000">
            <a:noAutofit/>
          </a:bodyPr>
          <a:lstStyle/>
          <a:p>
            <a:pPr indent="0" lvl="0" marL="0" marR="0" rtl="0" algn="l">
              <a:spcBef>
                <a:spcPts val="0"/>
              </a:spcBef>
              <a:spcAft>
                <a:spcPts val="0"/>
              </a:spcAft>
              <a:buNone/>
            </a:pPr>
            <a:r>
              <a:t/>
            </a:r>
            <a:endParaRPr b="0" sz="1800" u="none" strike="noStrike">
              <a:solidFill>
                <a:srgbClr val="FFFFFF"/>
              </a:solidFill>
              <a:latin typeface="Arial"/>
              <a:ea typeface="Arial"/>
              <a:cs typeface="Arial"/>
              <a:sym typeface="Arial"/>
            </a:endParaRPr>
          </a:p>
        </p:txBody>
      </p:sp>
      <p:sp>
        <p:nvSpPr>
          <p:cNvPr id="426" name="Google Shape;426;p11"/>
          <p:cNvSpPr/>
          <p:nvPr/>
        </p:nvSpPr>
        <p:spPr>
          <a:xfrm>
            <a:off x="457200" y="4727520"/>
            <a:ext cx="8229240" cy="50256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0" lang="en-US" sz="1050" u="none" strike="noStrike">
                <a:solidFill>
                  <a:srgbClr val="FFFFFF"/>
                </a:solidFill>
                <a:latin typeface="Calibri"/>
                <a:ea typeface="Calibri"/>
                <a:cs typeface="Calibri"/>
                <a:sym typeface="Calibri"/>
              </a:rPr>
              <a:t>Regle d'or : Verifiez TOUJOURS l'identite d'une personne avant de communiquer des informations sensibles, meme si elle semble legitime.</a:t>
            </a:r>
            <a:endParaRPr b="0" sz="1050" u="none" strike="noStrike">
              <a:solidFill>
                <a:srgbClr val="000000"/>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D1B2A"/>
        </a:solidFill>
      </p:bgPr>
    </p:bg>
    <p:spTree>
      <p:nvGrpSpPr>
        <p:cNvPr id="431" name="Shape 431"/>
        <p:cNvGrpSpPr/>
        <p:nvPr/>
      </p:nvGrpSpPr>
      <p:grpSpPr>
        <a:xfrm>
          <a:off x="0" y="0"/>
          <a:ext cx="0" cy="0"/>
          <a:chOff x="0" y="0"/>
          <a:chExt cx="0" cy="0"/>
        </a:xfrm>
      </p:grpSpPr>
      <p:sp>
        <p:nvSpPr>
          <p:cNvPr id="432" name="Google Shape;432;p12"/>
          <p:cNvSpPr/>
          <p:nvPr/>
        </p:nvSpPr>
        <p:spPr>
          <a:xfrm>
            <a:off x="0" y="0"/>
            <a:ext cx="9143640" cy="776880"/>
          </a:xfrm>
          <a:prstGeom prst="rect">
            <a:avLst/>
          </a:prstGeom>
          <a:solidFill>
            <a:srgbClr val="0D1B2A"/>
          </a:solidFill>
          <a:ln cap="flat" cmpd="sng" w="12700">
            <a:solidFill>
              <a:srgbClr val="0D1B2A"/>
            </a:solidFill>
            <a:prstDash val="solid"/>
            <a:round/>
            <a:headEnd len="sm" w="sm" type="none"/>
            <a:tailEnd len="sm" w="sm" type="none"/>
          </a:ln>
        </p:spPr>
        <p:txBody>
          <a:bodyPr anchorCtr="0" anchor="t" bIns="45000" lIns="90000" spcFirstLastPara="1" rIns="90000" wrap="square" tIns="45000">
            <a:noAutofit/>
          </a:bodyPr>
          <a:lstStyle/>
          <a:p>
            <a:pPr indent="0" lvl="0" marL="0" marR="0" rtl="0" algn="l">
              <a:spcBef>
                <a:spcPts val="0"/>
              </a:spcBef>
              <a:spcAft>
                <a:spcPts val="0"/>
              </a:spcAft>
              <a:buNone/>
            </a:pPr>
            <a:r>
              <a:t/>
            </a:r>
            <a:endParaRPr b="0" sz="1800" u="none" strike="noStrike">
              <a:solidFill>
                <a:srgbClr val="FFFFFF"/>
              </a:solidFill>
              <a:latin typeface="Arial"/>
              <a:ea typeface="Arial"/>
              <a:cs typeface="Arial"/>
              <a:sym typeface="Arial"/>
            </a:endParaRPr>
          </a:p>
        </p:txBody>
      </p:sp>
      <p:sp>
        <p:nvSpPr>
          <p:cNvPr id="433" name="Google Shape;433;p12"/>
          <p:cNvSpPr/>
          <p:nvPr/>
        </p:nvSpPr>
        <p:spPr>
          <a:xfrm>
            <a:off x="594360" y="0"/>
            <a:ext cx="8412120" cy="77688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1" lang="en-US" sz="2000" u="none" strike="noStrike">
                <a:solidFill>
                  <a:srgbClr val="FFFFFF"/>
                </a:solidFill>
                <a:latin typeface="Calibri"/>
                <a:ea typeface="Calibri"/>
                <a:cs typeface="Calibri"/>
                <a:sym typeface="Calibri"/>
              </a:rPr>
              <a:t>📋  Récapitulatif — Les 5 règles d'or de la cybersécurité</a:t>
            </a:r>
            <a:endParaRPr b="0" sz="2000" u="none" strike="noStrike">
              <a:solidFill>
                <a:srgbClr val="FFFFFF"/>
              </a:solidFill>
              <a:latin typeface="Arial"/>
              <a:ea typeface="Arial"/>
              <a:cs typeface="Arial"/>
              <a:sym typeface="Arial"/>
            </a:endParaRPr>
          </a:p>
        </p:txBody>
      </p:sp>
      <p:sp>
        <p:nvSpPr>
          <p:cNvPr id="434" name="Google Shape;434;p12"/>
          <p:cNvSpPr/>
          <p:nvPr/>
        </p:nvSpPr>
        <p:spPr>
          <a:xfrm>
            <a:off x="320040" y="960120"/>
            <a:ext cx="8503560" cy="694440"/>
          </a:xfrm>
          <a:prstGeom prst="rect">
            <a:avLst/>
          </a:prstGeom>
          <a:solidFill>
            <a:srgbClr val="1B2A3B"/>
          </a:solidFill>
          <a:ln cap="flat" cmpd="sng" w="9525">
            <a:solidFill>
              <a:srgbClr val="2B7CC1"/>
            </a:solidFill>
            <a:prstDash val="solid"/>
            <a:round/>
            <a:headEnd len="sm" w="sm" type="none"/>
            <a:tailEnd len="sm" w="sm" type="none"/>
          </a:ln>
        </p:spPr>
        <p:txBody>
          <a:bodyPr anchorCtr="0" anchor="t" bIns="45000" lIns="90000" spcFirstLastPara="1" rIns="90000" wrap="square" tIns="45000">
            <a:noAutofit/>
          </a:bodyPr>
          <a:lstStyle/>
          <a:p>
            <a:pPr indent="0" lvl="0" marL="0" marR="0" rtl="0" algn="l">
              <a:spcBef>
                <a:spcPts val="0"/>
              </a:spcBef>
              <a:spcAft>
                <a:spcPts val="0"/>
              </a:spcAft>
              <a:buNone/>
            </a:pPr>
            <a:r>
              <a:t/>
            </a:r>
            <a:endParaRPr b="0" sz="1800" u="none" strike="noStrike">
              <a:solidFill>
                <a:srgbClr val="FFFFFF"/>
              </a:solidFill>
              <a:latin typeface="Arial"/>
              <a:ea typeface="Arial"/>
              <a:cs typeface="Arial"/>
              <a:sym typeface="Arial"/>
            </a:endParaRPr>
          </a:p>
        </p:txBody>
      </p:sp>
      <p:sp>
        <p:nvSpPr>
          <p:cNvPr id="435" name="Google Shape;435;p12"/>
          <p:cNvSpPr/>
          <p:nvPr/>
        </p:nvSpPr>
        <p:spPr>
          <a:xfrm>
            <a:off x="320040" y="960120"/>
            <a:ext cx="63720" cy="694440"/>
          </a:xfrm>
          <a:prstGeom prst="rect">
            <a:avLst/>
          </a:prstGeom>
          <a:solidFill>
            <a:srgbClr val="E85D04"/>
          </a:solidFill>
          <a:ln cap="flat" cmpd="sng" w="12700">
            <a:solidFill>
              <a:srgbClr val="E85D04"/>
            </a:solidFill>
            <a:prstDash val="solid"/>
            <a:round/>
            <a:headEnd len="sm" w="sm" type="none"/>
            <a:tailEnd len="sm" w="sm" type="none"/>
          </a:ln>
        </p:spPr>
        <p:txBody>
          <a:bodyPr anchorCtr="0" anchor="t" bIns="45000" lIns="90000" spcFirstLastPara="1" rIns="90000" wrap="square" tIns="45000">
            <a:noAutofit/>
          </a:bodyPr>
          <a:lstStyle/>
          <a:p>
            <a:pPr indent="0" lvl="0" marL="0" marR="0" rtl="0" algn="l">
              <a:spcBef>
                <a:spcPts val="0"/>
              </a:spcBef>
              <a:spcAft>
                <a:spcPts val="0"/>
              </a:spcAft>
              <a:buNone/>
            </a:pPr>
            <a:r>
              <a:t/>
            </a:r>
            <a:endParaRPr b="0" sz="1800" u="none" strike="noStrike">
              <a:solidFill>
                <a:srgbClr val="FFFFFF"/>
              </a:solidFill>
              <a:latin typeface="Arial"/>
              <a:ea typeface="Arial"/>
              <a:cs typeface="Arial"/>
              <a:sym typeface="Arial"/>
            </a:endParaRPr>
          </a:p>
        </p:txBody>
      </p:sp>
      <p:sp>
        <p:nvSpPr>
          <p:cNvPr id="436" name="Google Shape;436;p12"/>
          <p:cNvSpPr/>
          <p:nvPr/>
        </p:nvSpPr>
        <p:spPr>
          <a:xfrm>
            <a:off x="475560" y="996840"/>
            <a:ext cx="1828440" cy="29232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1" lang="en-US" sz="1200" u="none" strike="noStrike">
                <a:solidFill>
                  <a:srgbClr val="F4A261"/>
                </a:solidFill>
                <a:latin typeface="Calibri"/>
                <a:ea typeface="Calibri"/>
                <a:cs typeface="Calibri"/>
                <a:sym typeface="Calibri"/>
              </a:rPr>
              <a:t>🔒 1. Mots de passe</a:t>
            </a:r>
            <a:endParaRPr b="0" sz="1200" u="none" strike="noStrike">
              <a:solidFill>
                <a:srgbClr val="FFFFFF"/>
              </a:solidFill>
              <a:latin typeface="Arial"/>
              <a:ea typeface="Arial"/>
              <a:cs typeface="Arial"/>
              <a:sym typeface="Arial"/>
            </a:endParaRPr>
          </a:p>
        </p:txBody>
      </p:sp>
      <p:sp>
        <p:nvSpPr>
          <p:cNvPr id="437" name="Google Shape;437;p12"/>
          <p:cNvSpPr/>
          <p:nvPr/>
        </p:nvSpPr>
        <p:spPr>
          <a:xfrm>
            <a:off x="475560" y="1307520"/>
            <a:ext cx="4114440" cy="27396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0" lang="en-US" sz="1000" u="none" strike="noStrike">
                <a:solidFill>
                  <a:srgbClr val="94A3B8"/>
                </a:solidFill>
                <a:latin typeface="Calibri"/>
                <a:ea typeface="Calibri"/>
                <a:cs typeface="Calibri"/>
                <a:sym typeface="Calibri"/>
              </a:rPr>
              <a:t>✅  Mot de passe 12+ car., unique par compte, gestionnaire, 2FA activée</a:t>
            </a:r>
            <a:endParaRPr b="0" sz="1000" u="none" strike="noStrike">
              <a:solidFill>
                <a:srgbClr val="FFFFFF"/>
              </a:solidFill>
              <a:latin typeface="Arial"/>
              <a:ea typeface="Arial"/>
              <a:cs typeface="Arial"/>
              <a:sym typeface="Arial"/>
            </a:endParaRPr>
          </a:p>
        </p:txBody>
      </p:sp>
      <p:sp>
        <p:nvSpPr>
          <p:cNvPr id="438" name="Google Shape;438;p12"/>
          <p:cNvSpPr/>
          <p:nvPr/>
        </p:nvSpPr>
        <p:spPr>
          <a:xfrm>
            <a:off x="4709160" y="1307520"/>
            <a:ext cx="4023000" cy="27396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0" lang="en-US" sz="1000" u="none" strike="noStrike">
                <a:solidFill>
                  <a:srgbClr val="94A3B8"/>
                </a:solidFill>
                <a:latin typeface="Calibri"/>
                <a:ea typeface="Calibri"/>
                <a:cs typeface="Calibri"/>
                <a:sym typeface="Calibri"/>
              </a:rPr>
              <a:t>🚫  Pas de réutilisation, pas de "123456" ou date de naissance</a:t>
            </a:r>
            <a:endParaRPr b="0" sz="1000" u="none" strike="noStrike">
              <a:solidFill>
                <a:srgbClr val="FFFFFF"/>
              </a:solidFill>
              <a:latin typeface="Arial"/>
              <a:ea typeface="Arial"/>
              <a:cs typeface="Arial"/>
              <a:sym typeface="Arial"/>
            </a:endParaRPr>
          </a:p>
        </p:txBody>
      </p:sp>
      <p:sp>
        <p:nvSpPr>
          <p:cNvPr id="439" name="Google Shape;439;p12"/>
          <p:cNvSpPr/>
          <p:nvPr/>
        </p:nvSpPr>
        <p:spPr>
          <a:xfrm>
            <a:off x="4663440" y="1069920"/>
            <a:ext cx="18000" cy="475200"/>
          </a:xfrm>
          <a:prstGeom prst="rect">
            <a:avLst/>
          </a:prstGeom>
          <a:solidFill>
            <a:srgbClr val="2B7CC1"/>
          </a:solidFill>
          <a:ln cap="flat" cmpd="sng" w="12700">
            <a:solidFill>
              <a:srgbClr val="2B7CC1"/>
            </a:solidFill>
            <a:prstDash val="solid"/>
            <a:round/>
            <a:headEnd len="sm" w="sm" type="none"/>
            <a:tailEnd len="sm" w="sm" type="none"/>
          </a:ln>
        </p:spPr>
        <p:txBody>
          <a:bodyPr anchorCtr="0" anchor="t" bIns="45000" lIns="90000" spcFirstLastPara="1" rIns="90000" wrap="square" tIns="45000">
            <a:noAutofit/>
          </a:bodyPr>
          <a:lstStyle/>
          <a:p>
            <a:pPr indent="0" lvl="0" marL="0" marR="0" rtl="0" algn="l">
              <a:spcBef>
                <a:spcPts val="0"/>
              </a:spcBef>
              <a:spcAft>
                <a:spcPts val="0"/>
              </a:spcAft>
              <a:buNone/>
            </a:pPr>
            <a:r>
              <a:t/>
            </a:r>
            <a:endParaRPr b="0" sz="1800" u="none" strike="noStrike">
              <a:solidFill>
                <a:srgbClr val="FFFFFF"/>
              </a:solidFill>
              <a:latin typeface="Arial"/>
              <a:ea typeface="Arial"/>
              <a:cs typeface="Arial"/>
              <a:sym typeface="Arial"/>
            </a:endParaRPr>
          </a:p>
        </p:txBody>
      </p:sp>
      <p:sp>
        <p:nvSpPr>
          <p:cNvPr id="440" name="Google Shape;440;p12"/>
          <p:cNvSpPr/>
          <p:nvPr/>
        </p:nvSpPr>
        <p:spPr>
          <a:xfrm>
            <a:off x="320040" y="1755720"/>
            <a:ext cx="8503560" cy="694440"/>
          </a:xfrm>
          <a:prstGeom prst="rect">
            <a:avLst/>
          </a:prstGeom>
          <a:solidFill>
            <a:srgbClr val="1B2A3B"/>
          </a:solidFill>
          <a:ln cap="flat" cmpd="sng" w="9525">
            <a:solidFill>
              <a:srgbClr val="2B7CC1"/>
            </a:solidFill>
            <a:prstDash val="solid"/>
            <a:round/>
            <a:headEnd len="sm" w="sm" type="none"/>
            <a:tailEnd len="sm" w="sm" type="none"/>
          </a:ln>
        </p:spPr>
        <p:txBody>
          <a:bodyPr anchorCtr="0" anchor="t" bIns="45000" lIns="90000" spcFirstLastPara="1" rIns="90000" wrap="square" tIns="45000">
            <a:noAutofit/>
          </a:bodyPr>
          <a:lstStyle/>
          <a:p>
            <a:pPr indent="0" lvl="0" marL="0" marR="0" rtl="0" algn="l">
              <a:spcBef>
                <a:spcPts val="0"/>
              </a:spcBef>
              <a:spcAft>
                <a:spcPts val="0"/>
              </a:spcAft>
              <a:buNone/>
            </a:pPr>
            <a:r>
              <a:t/>
            </a:r>
            <a:endParaRPr b="0" sz="1800" u="none" strike="noStrike">
              <a:solidFill>
                <a:srgbClr val="FFFFFF"/>
              </a:solidFill>
              <a:latin typeface="Arial"/>
              <a:ea typeface="Arial"/>
              <a:cs typeface="Arial"/>
              <a:sym typeface="Arial"/>
            </a:endParaRPr>
          </a:p>
        </p:txBody>
      </p:sp>
      <p:sp>
        <p:nvSpPr>
          <p:cNvPr id="441" name="Google Shape;441;p12"/>
          <p:cNvSpPr/>
          <p:nvPr/>
        </p:nvSpPr>
        <p:spPr>
          <a:xfrm>
            <a:off x="320040" y="1755720"/>
            <a:ext cx="63720" cy="694440"/>
          </a:xfrm>
          <a:prstGeom prst="rect">
            <a:avLst/>
          </a:prstGeom>
          <a:solidFill>
            <a:srgbClr val="E85D04"/>
          </a:solidFill>
          <a:ln cap="flat" cmpd="sng" w="12700">
            <a:solidFill>
              <a:srgbClr val="E85D04"/>
            </a:solidFill>
            <a:prstDash val="solid"/>
            <a:round/>
            <a:headEnd len="sm" w="sm" type="none"/>
            <a:tailEnd len="sm" w="sm" type="none"/>
          </a:ln>
        </p:spPr>
        <p:txBody>
          <a:bodyPr anchorCtr="0" anchor="t" bIns="45000" lIns="90000" spcFirstLastPara="1" rIns="90000" wrap="square" tIns="45000">
            <a:noAutofit/>
          </a:bodyPr>
          <a:lstStyle/>
          <a:p>
            <a:pPr indent="0" lvl="0" marL="0" marR="0" rtl="0" algn="l">
              <a:spcBef>
                <a:spcPts val="0"/>
              </a:spcBef>
              <a:spcAft>
                <a:spcPts val="0"/>
              </a:spcAft>
              <a:buNone/>
            </a:pPr>
            <a:r>
              <a:t/>
            </a:r>
            <a:endParaRPr b="0" sz="1800" u="none" strike="noStrike">
              <a:solidFill>
                <a:srgbClr val="FFFFFF"/>
              </a:solidFill>
              <a:latin typeface="Arial"/>
              <a:ea typeface="Arial"/>
              <a:cs typeface="Arial"/>
              <a:sym typeface="Arial"/>
            </a:endParaRPr>
          </a:p>
        </p:txBody>
      </p:sp>
      <p:sp>
        <p:nvSpPr>
          <p:cNvPr id="442" name="Google Shape;442;p12"/>
          <p:cNvSpPr/>
          <p:nvPr/>
        </p:nvSpPr>
        <p:spPr>
          <a:xfrm>
            <a:off x="475560" y="1792080"/>
            <a:ext cx="1828440" cy="29232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1" lang="en-US" sz="1200" u="none" strike="noStrike">
                <a:solidFill>
                  <a:srgbClr val="F4A261"/>
                </a:solidFill>
                <a:latin typeface="Calibri"/>
                <a:ea typeface="Calibri"/>
                <a:cs typeface="Calibri"/>
                <a:sym typeface="Calibri"/>
              </a:rPr>
              <a:t>🎣 2. Phishing</a:t>
            </a:r>
            <a:endParaRPr b="0" sz="1200" u="none" strike="noStrike">
              <a:solidFill>
                <a:srgbClr val="FFFFFF"/>
              </a:solidFill>
              <a:latin typeface="Arial"/>
              <a:ea typeface="Arial"/>
              <a:cs typeface="Arial"/>
              <a:sym typeface="Arial"/>
            </a:endParaRPr>
          </a:p>
        </p:txBody>
      </p:sp>
      <p:sp>
        <p:nvSpPr>
          <p:cNvPr id="443" name="Google Shape;443;p12"/>
          <p:cNvSpPr/>
          <p:nvPr/>
        </p:nvSpPr>
        <p:spPr>
          <a:xfrm>
            <a:off x="475560" y="2103120"/>
            <a:ext cx="4114440" cy="27396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0" lang="en-US" sz="1000" u="none" strike="noStrike">
                <a:solidFill>
                  <a:srgbClr val="94A3B8"/>
                </a:solidFill>
                <a:latin typeface="Calibri"/>
                <a:ea typeface="Calibri"/>
                <a:cs typeface="Calibri"/>
                <a:sym typeface="Calibri"/>
              </a:rPr>
              <a:t>✅  Vérifiez l'expéditeur, </a:t>
            </a:r>
            <a:r>
              <a:rPr lang="en-US" sz="1000">
                <a:solidFill>
                  <a:srgbClr val="94A3B8"/>
                </a:solidFill>
                <a:latin typeface="Calibri"/>
                <a:ea typeface="Calibri"/>
                <a:cs typeface="Calibri"/>
                <a:sym typeface="Calibri"/>
              </a:rPr>
              <a:t>survoler</a:t>
            </a:r>
            <a:r>
              <a:rPr b="0" lang="en-US" sz="1000" u="none" strike="noStrike">
                <a:solidFill>
                  <a:srgbClr val="94A3B8"/>
                </a:solidFill>
                <a:latin typeface="Calibri"/>
                <a:ea typeface="Calibri"/>
                <a:cs typeface="Calibri"/>
                <a:sym typeface="Calibri"/>
              </a:rPr>
              <a:t> les liens, signalez à l'IT</a:t>
            </a:r>
            <a:endParaRPr b="0" sz="1000" u="none" strike="noStrike">
              <a:solidFill>
                <a:srgbClr val="FFFFFF"/>
              </a:solidFill>
              <a:latin typeface="Arial"/>
              <a:ea typeface="Arial"/>
              <a:cs typeface="Arial"/>
              <a:sym typeface="Arial"/>
            </a:endParaRPr>
          </a:p>
        </p:txBody>
      </p:sp>
      <p:sp>
        <p:nvSpPr>
          <p:cNvPr id="444" name="Google Shape;444;p12"/>
          <p:cNvSpPr/>
          <p:nvPr/>
        </p:nvSpPr>
        <p:spPr>
          <a:xfrm>
            <a:off x="4709160" y="2103120"/>
            <a:ext cx="4023000" cy="27396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0" lang="en-US" sz="1000" u="none" strike="noStrike">
                <a:solidFill>
                  <a:srgbClr val="94A3B8"/>
                </a:solidFill>
                <a:latin typeface="Calibri"/>
                <a:ea typeface="Calibri"/>
                <a:cs typeface="Calibri"/>
                <a:sym typeface="Calibri"/>
              </a:rPr>
              <a:t>🚫  Ne cliquez jamais en cas de doute, ne répondez pas aux demandes urgentes</a:t>
            </a:r>
            <a:endParaRPr b="0" sz="1000" u="none" strike="noStrike">
              <a:solidFill>
                <a:srgbClr val="FFFFFF"/>
              </a:solidFill>
              <a:latin typeface="Arial"/>
              <a:ea typeface="Arial"/>
              <a:cs typeface="Arial"/>
              <a:sym typeface="Arial"/>
            </a:endParaRPr>
          </a:p>
        </p:txBody>
      </p:sp>
      <p:sp>
        <p:nvSpPr>
          <p:cNvPr id="445" name="Google Shape;445;p12"/>
          <p:cNvSpPr/>
          <p:nvPr/>
        </p:nvSpPr>
        <p:spPr>
          <a:xfrm>
            <a:off x="4663440" y="1865520"/>
            <a:ext cx="18000" cy="475200"/>
          </a:xfrm>
          <a:prstGeom prst="rect">
            <a:avLst/>
          </a:prstGeom>
          <a:solidFill>
            <a:srgbClr val="2B7CC1"/>
          </a:solidFill>
          <a:ln cap="flat" cmpd="sng" w="12700">
            <a:solidFill>
              <a:srgbClr val="2B7CC1"/>
            </a:solidFill>
            <a:prstDash val="solid"/>
            <a:round/>
            <a:headEnd len="sm" w="sm" type="none"/>
            <a:tailEnd len="sm" w="sm" type="none"/>
          </a:ln>
        </p:spPr>
        <p:txBody>
          <a:bodyPr anchorCtr="0" anchor="t" bIns="45000" lIns="90000" spcFirstLastPara="1" rIns="90000" wrap="square" tIns="45000">
            <a:noAutofit/>
          </a:bodyPr>
          <a:lstStyle/>
          <a:p>
            <a:pPr indent="0" lvl="0" marL="0" marR="0" rtl="0" algn="l">
              <a:spcBef>
                <a:spcPts val="0"/>
              </a:spcBef>
              <a:spcAft>
                <a:spcPts val="0"/>
              </a:spcAft>
              <a:buNone/>
            </a:pPr>
            <a:r>
              <a:t/>
            </a:r>
            <a:endParaRPr b="0" sz="1800" u="none" strike="noStrike">
              <a:solidFill>
                <a:srgbClr val="FFFFFF"/>
              </a:solidFill>
              <a:latin typeface="Arial"/>
              <a:ea typeface="Arial"/>
              <a:cs typeface="Arial"/>
              <a:sym typeface="Arial"/>
            </a:endParaRPr>
          </a:p>
        </p:txBody>
      </p:sp>
      <p:sp>
        <p:nvSpPr>
          <p:cNvPr id="446" name="Google Shape;446;p12"/>
          <p:cNvSpPr/>
          <p:nvPr/>
        </p:nvSpPr>
        <p:spPr>
          <a:xfrm>
            <a:off x="320040" y="2551320"/>
            <a:ext cx="8503560" cy="694440"/>
          </a:xfrm>
          <a:prstGeom prst="rect">
            <a:avLst/>
          </a:prstGeom>
          <a:solidFill>
            <a:srgbClr val="1B2A3B"/>
          </a:solidFill>
          <a:ln cap="flat" cmpd="sng" w="9525">
            <a:solidFill>
              <a:srgbClr val="2B7CC1"/>
            </a:solidFill>
            <a:prstDash val="solid"/>
            <a:round/>
            <a:headEnd len="sm" w="sm" type="none"/>
            <a:tailEnd len="sm" w="sm" type="none"/>
          </a:ln>
        </p:spPr>
        <p:txBody>
          <a:bodyPr anchorCtr="0" anchor="t" bIns="45000" lIns="90000" spcFirstLastPara="1" rIns="90000" wrap="square" tIns="45000">
            <a:noAutofit/>
          </a:bodyPr>
          <a:lstStyle/>
          <a:p>
            <a:pPr indent="0" lvl="0" marL="0" marR="0" rtl="0" algn="l">
              <a:spcBef>
                <a:spcPts val="0"/>
              </a:spcBef>
              <a:spcAft>
                <a:spcPts val="0"/>
              </a:spcAft>
              <a:buNone/>
            </a:pPr>
            <a:r>
              <a:t/>
            </a:r>
            <a:endParaRPr b="0" sz="1800" u="none" strike="noStrike">
              <a:solidFill>
                <a:srgbClr val="FFFFFF"/>
              </a:solidFill>
              <a:latin typeface="Arial"/>
              <a:ea typeface="Arial"/>
              <a:cs typeface="Arial"/>
              <a:sym typeface="Arial"/>
            </a:endParaRPr>
          </a:p>
        </p:txBody>
      </p:sp>
      <p:sp>
        <p:nvSpPr>
          <p:cNvPr id="447" name="Google Shape;447;p12"/>
          <p:cNvSpPr/>
          <p:nvPr/>
        </p:nvSpPr>
        <p:spPr>
          <a:xfrm>
            <a:off x="320040" y="2551320"/>
            <a:ext cx="63720" cy="694440"/>
          </a:xfrm>
          <a:prstGeom prst="rect">
            <a:avLst/>
          </a:prstGeom>
          <a:solidFill>
            <a:srgbClr val="E85D04"/>
          </a:solidFill>
          <a:ln cap="flat" cmpd="sng" w="12700">
            <a:solidFill>
              <a:srgbClr val="E85D04"/>
            </a:solidFill>
            <a:prstDash val="solid"/>
            <a:round/>
            <a:headEnd len="sm" w="sm" type="none"/>
            <a:tailEnd len="sm" w="sm" type="none"/>
          </a:ln>
        </p:spPr>
        <p:txBody>
          <a:bodyPr anchorCtr="0" anchor="t" bIns="45000" lIns="90000" spcFirstLastPara="1" rIns="90000" wrap="square" tIns="45000">
            <a:noAutofit/>
          </a:bodyPr>
          <a:lstStyle/>
          <a:p>
            <a:pPr indent="0" lvl="0" marL="0" marR="0" rtl="0" algn="l">
              <a:spcBef>
                <a:spcPts val="0"/>
              </a:spcBef>
              <a:spcAft>
                <a:spcPts val="0"/>
              </a:spcAft>
              <a:buNone/>
            </a:pPr>
            <a:r>
              <a:t/>
            </a:r>
            <a:endParaRPr b="0" sz="1800" u="none" strike="noStrike">
              <a:solidFill>
                <a:srgbClr val="FFFFFF"/>
              </a:solidFill>
              <a:latin typeface="Arial"/>
              <a:ea typeface="Arial"/>
              <a:cs typeface="Arial"/>
              <a:sym typeface="Arial"/>
            </a:endParaRPr>
          </a:p>
        </p:txBody>
      </p:sp>
      <p:sp>
        <p:nvSpPr>
          <p:cNvPr id="448" name="Google Shape;448;p12"/>
          <p:cNvSpPr/>
          <p:nvPr/>
        </p:nvSpPr>
        <p:spPr>
          <a:xfrm>
            <a:off x="475560" y="2587680"/>
            <a:ext cx="1828440" cy="29232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1" lang="en-US" sz="1200" u="none" strike="noStrike">
                <a:solidFill>
                  <a:srgbClr val="F4A261"/>
                </a:solidFill>
                <a:latin typeface="Calibri"/>
                <a:ea typeface="Calibri"/>
                <a:cs typeface="Calibri"/>
                <a:sym typeface="Calibri"/>
              </a:rPr>
              <a:t>🔄 3. Mises à jour</a:t>
            </a:r>
            <a:endParaRPr b="0" sz="1200" u="none" strike="noStrike">
              <a:solidFill>
                <a:srgbClr val="FFFFFF"/>
              </a:solidFill>
              <a:latin typeface="Arial"/>
              <a:ea typeface="Arial"/>
              <a:cs typeface="Arial"/>
              <a:sym typeface="Arial"/>
            </a:endParaRPr>
          </a:p>
        </p:txBody>
      </p:sp>
      <p:sp>
        <p:nvSpPr>
          <p:cNvPr id="449" name="Google Shape;449;p12"/>
          <p:cNvSpPr/>
          <p:nvPr/>
        </p:nvSpPr>
        <p:spPr>
          <a:xfrm>
            <a:off x="475560" y="2898720"/>
            <a:ext cx="4114440" cy="27396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0" lang="en-US" sz="1000" u="none" strike="noStrike">
                <a:solidFill>
                  <a:srgbClr val="94A3B8"/>
                </a:solidFill>
                <a:latin typeface="Calibri"/>
                <a:ea typeface="Calibri"/>
                <a:cs typeface="Calibri"/>
                <a:sym typeface="Calibri"/>
              </a:rPr>
              <a:t>✅  Activez les MAJ automatiques sur tous vos appareils</a:t>
            </a:r>
            <a:endParaRPr b="0" sz="1000" u="none" strike="noStrike">
              <a:solidFill>
                <a:srgbClr val="FFFFFF"/>
              </a:solidFill>
              <a:latin typeface="Arial"/>
              <a:ea typeface="Arial"/>
              <a:cs typeface="Arial"/>
              <a:sym typeface="Arial"/>
            </a:endParaRPr>
          </a:p>
        </p:txBody>
      </p:sp>
      <p:sp>
        <p:nvSpPr>
          <p:cNvPr id="450" name="Google Shape;450;p12"/>
          <p:cNvSpPr/>
          <p:nvPr/>
        </p:nvSpPr>
        <p:spPr>
          <a:xfrm>
            <a:off x="4709160" y="2898720"/>
            <a:ext cx="4023000" cy="27396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0" lang="en-US" sz="1000" u="none" strike="noStrike">
                <a:solidFill>
                  <a:srgbClr val="94A3B8"/>
                </a:solidFill>
                <a:latin typeface="Calibri"/>
                <a:ea typeface="Calibri"/>
                <a:cs typeface="Calibri"/>
                <a:sym typeface="Calibri"/>
              </a:rPr>
              <a:t>🚫  Ne reportez pas les </a:t>
            </a:r>
            <a:r>
              <a:rPr lang="en-US" sz="1000">
                <a:solidFill>
                  <a:srgbClr val="94A3B8"/>
                </a:solidFill>
                <a:latin typeface="Calibri"/>
                <a:ea typeface="Calibri"/>
                <a:cs typeface="Calibri"/>
                <a:sym typeface="Calibri"/>
              </a:rPr>
              <a:t>MAJ, </a:t>
            </a:r>
            <a:r>
              <a:rPr b="0" lang="en-US" sz="1000" u="none" strike="noStrike">
                <a:solidFill>
                  <a:srgbClr val="94A3B8"/>
                </a:solidFill>
                <a:latin typeface="Calibri"/>
                <a:ea typeface="Calibri"/>
                <a:cs typeface="Calibri"/>
                <a:sym typeface="Calibri"/>
              </a:rPr>
              <a:t>ne </a:t>
            </a:r>
            <a:r>
              <a:rPr lang="en-US" sz="1000">
                <a:solidFill>
                  <a:srgbClr val="94A3B8"/>
                </a:solidFill>
                <a:latin typeface="Calibri"/>
                <a:ea typeface="Calibri"/>
                <a:cs typeface="Calibri"/>
                <a:sym typeface="Calibri"/>
              </a:rPr>
              <a:t>conservez</a:t>
            </a:r>
            <a:r>
              <a:rPr b="0" lang="en-US" sz="1000" u="none" strike="noStrike">
                <a:solidFill>
                  <a:srgbClr val="94A3B8"/>
                </a:solidFill>
                <a:latin typeface="Calibri"/>
                <a:ea typeface="Calibri"/>
                <a:cs typeface="Calibri"/>
                <a:sym typeface="Calibri"/>
              </a:rPr>
              <a:t> pas de logiciels obsolètes</a:t>
            </a:r>
            <a:endParaRPr b="0" sz="1000" u="none" strike="noStrike">
              <a:solidFill>
                <a:srgbClr val="FFFFFF"/>
              </a:solidFill>
              <a:latin typeface="Arial"/>
              <a:ea typeface="Arial"/>
              <a:cs typeface="Arial"/>
              <a:sym typeface="Arial"/>
            </a:endParaRPr>
          </a:p>
        </p:txBody>
      </p:sp>
      <p:sp>
        <p:nvSpPr>
          <p:cNvPr id="451" name="Google Shape;451;p12"/>
          <p:cNvSpPr/>
          <p:nvPr/>
        </p:nvSpPr>
        <p:spPr>
          <a:xfrm>
            <a:off x="4663440" y="2660760"/>
            <a:ext cx="18000" cy="475200"/>
          </a:xfrm>
          <a:prstGeom prst="rect">
            <a:avLst/>
          </a:prstGeom>
          <a:solidFill>
            <a:srgbClr val="2B7CC1"/>
          </a:solidFill>
          <a:ln cap="flat" cmpd="sng" w="12700">
            <a:solidFill>
              <a:srgbClr val="2B7CC1"/>
            </a:solidFill>
            <a:prstDash val="solid"/>
            <a:round/>
            <a:headEnd len="sm" w="sm" type="none"/>
            <a:tailEnd len="sm" w="sm" type="none"/>
          </a:ln>
        </p:spPr>
        <p:txBody>
          <a:bodyPr anchorCtr="0" anchor="t" bIns="45000" lIns="90000" spcFirstLastPara="1" rIns="90000" wrap="square" tIns="45000">
            <a:noAutofit/>
          </a:bodyPr>
          <a:lstStyle/>
          <a:p>
            <a:pPr indent="0" lvl="0" marL="0" marR="0" rtl="0" algn="l">
              <a:spcBef>
                <a:spcPts val="0"/>
              </a:spcBef>
              <a:spcAft>
                <a:spcPts val="0"/>
              </a:spcAft>
              <a:buNone/>
            </a:pPr>
            <a:r>
              <a:t/>
            </a:r>
            <a:endParaRPr b="0" sz="1800" u="none" strike="noStrike">
              <a:solidFill>
                <a:srgbClr val="FFFFFF"/>
              </a:solidFill>
              <a:latin typeface="Arial"/>
              <a:ea typeface="Arial"/>
              <a:cs typeface="Arial"/>
              <a:sym typeface="Arial"/>
            </a:endParaRPr>
          </a:p>
        </p:txBody>
      </p:sp>
      <p:sp>
        <p:nvSpPr>
          <p:cNvPr id="452" name="Google Shape;452;p12"/>
          <p:cNvSpPr/>
          <p:nvPr/>
        </p:nvSpPr>
        <p:spPr>
          <a:xfrm>
            <a:off x="320040" y="3346560"/>
            <a:ext cx="8503560" cy="694440"/>
          </a:xfrm>
          <a:prstGeom prst="rect">
            <a:avLst/>
          </a:prstGeom>
          <a:solidFill>
            <a:srgbClr val="1B2A3B"/>
          </a:solidFill>
          <a:ln cap="flat" cmpd="sng" w="9525">
            <a:solidFill>
              <a:srgbClr val="2B7CC1"/>
            </a:solidFill>
            <a:prstDash val="solid"/>
            <a:round/>
            <a:headEnd len="sm" w="sm" type="none"/>
            <a:tailEnd len="sm" w="sm" type="none"/>
          </a:ln>
        </p:spPr>
        <p:txBody>
          <a:bodyPr anchorCtr="0" anchor="t" bIns="45000" lIns="90000" spcFirstLastPara="1" rIns="90000" wrap="square" tIns="45000">
            <a:noAutofit/>
          </a:bodyPr>
          <a:lstStyle/>
          <a:p>
            <a:pPr indent="0" lvl="0" marL="0" marR="0" rtl="0" algn="l">
              <a:spcBef>
                <a:spcPts val="0"/>
              </a:spcBef>
              <a:spcAft>
                <a:spcPts val="0"/>
              </a:spcAft>
              <a:buNone/>
            </a:pPr>
            <a:r>
              <a:t/>
            </a:r>
            <a:endParaRPr b="0" sz="1800" u="none" strike="noStrike">
              <a:solidFill>
                <a:srgbClr val="FFFFFF"/>
              </a:solidFill>
              <a:latin typeface="Arial"/>
              <a:ea typeface="Arial"/>
              <a:cs typeface="Arial"/>
              <a:sym typeface="Arial"/>
            </a:endParaRPr>
          </a:p>
        </p:txBody>
      </p:sp>
      <p:sp>
        <p:nvSpPr>
          <p:cNvPr id="453" name="Google Shape;453;p12"/>
          <p:cNvSpPr/>
          <p:nvPr/>
        </p:nvSpPr>
        <p:spPr>
          <a:xfrm>
            <a:off x="320040" y="3346560"/>
            <a:ext cx="63720" cy="694440"/>
          </a:xfrm>
          <a:prstGeom prst="rect">
            <a:avLst/>
          </a:prstGeom>
          <a:solidFill>
            <a:srgbClr val="E85D04"/>
          </a:solidFill>
          <a:ln cap="flat" cmpd="sng" w="12700">
            <a:solidFill>
              <a:srgbClr val="E85D04"/>
            </a:solidFill>
            <a:prstDash val="solid"/>
            <a:round/>
            <a:headEnd len="sm" w="sm" type="none"/>
            <a:tailEnd len="sm" w="sm" type="none"/>
          </a:ln>
        </p:spPr>
        <p:txBody>
          <a:bodyPr anchorCtr="0" anchor="t" bIns="45000" lIns="90000" spcFirstLastPara="1" rIns="90000" wrap="square" tIns="45000">
            <a:noAutofit/>
          </a:bodyPr>
          <a:lstStyle/>
          <a:p>
            <a:pPr indent="0" lvl="0" marL="0" marR="0" rtl="0" algn="l">
              <a:spcBef>
                <a:spcPts val="0"/>
              </a:spcBef>
              <a:spcAft>
                <a:spcPts val="0"/>
              </a:spcAft>
              <a:buNone/>
            </a:pPr>
            <a:r>
              <a:t/>
            </a:r>
            <a:endParaRPr b="0" sz="1800" u="none" strike="noStrike">
              <a:solidFill>
                <a:srgbClr val="FFFFFF"/>
              </a:solidFill>
              <a:latin typeface="Arial"/>
              <a:ea typeface="Arial"/>
              <a:cs typeface="Arial"/>
              <a:sym typeface="Arial"/>
            </a:endParaRPr>
          </a:p>
        </p:txBody>
      </p:sp>
      <p:sp>
        <p:nvSpPr>
          <p:cNvPr id="454" name="Google Shape;454;p12"/>
          <p:cNvSpPr/>
          <p:nvPr/>
        </p:nvSpPr>
        <p:spPr>
          <a:xfrm>
            <a:off x="475560" y="3383280"/>
            <a:ext cx="1828440" cy="29232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1" lang="en-US" sz="1200" u="none" strike="noStrike">
                <a:solidFill>
                  <a:srgbClr val="F4A261"/>
                </a:solidFill>
                <a:latin typeface="Calibri"/>
                <a:ea typeface="Calibri"/>
                <a:cs typeface="Calibri"/>
                <a:sym typeface="Calibri"/>
              </a:rPr>
              <a:t>📶 4. Wi-Fi public</a:t>
            </a:r>
            <a:endParaRPr b="0" sz="1200" u="none" strike="noStrike">
              <a:solidFill>
                <a:srgbClr val="FFFFFF"/>
              </a:solidFill>
              <a:latin typeface="Arial"/>
              <a:ea typeface="Arial"/>
              <a:cs typeface="Arial"/>
              <a:sym typeface="Arial"/>
            </a:endParaRPr>
          </a:p>
        </p:txBody>
      </p:sp>
      <p:sp>
        <p:nvSpPr>
          <p:cNvPr id="455" name="Google Shape;455;p12"/>
          <p:cNvSpPr/>
          <p:nvPr/>
        </p:nvSpPr>
        <p:spPr>
          <a:xfrm>
            <a:off x="475560" y="3694320"/>
            <a:ext cx="4114440" cy="27396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0" lang="en-US" sz="1000" u="none" strike="noStrike">
                <a:solidFill>
                  <a:srgbClr val="94A3B8"/>
                </a:solidFill>
                <a:latin typeface="Calibri"/>
                <a:ea typeface="Calibri"/>
                <a:cs typeface="Calibri"/>
                <a:sym typeface="Calibri"/>
              </a:rPr>
              <a:t>✅  Utilisez un VPN ou votre connexion mobile 4G/5G</a:t>
            </a:r>
            <a:endParaRPr b="0" sz="1000" u="none" strike="noStrike">
              <a:solidFill>
                <a:srgbClr val="FFFFFF"/>
              </a:solidFill>
              <a:latin typeface="Arial"/>
              <a:ea typeface="Arial"/>
              <a:cs typeface="Arial"/>
              <a:sym typeface="Arial"/>
            </a:endParaRPr>
          </a:p>
        </p:txBody>
      </p:sp>
      <p:sp>
        <p:nvSpPr>
          <p:cNvPr id="456" name="Google Shape;456;p12"/>
          <p:cNvSpPr/>
          <p:nvPr/>
        </p:nvSpPr>
        <p:spPr>
          <a:xfrm>
            <a:off x="4709160" y="3694320"/>
            <a:ext cx="4023000" cy="27396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0" lang="en-US" sz="1000" u="none" strike="noStrike">
                <a:solidFill>
                  <a:srgbClr val="94A3B8"/>
                </a:solidFill>
                <a:latin typeface="Calibri"/>
                <a:ea typeface="Calibri"/>
                <a:cs typeface="Calibri"/>
                <a:sym typeface="Calibri"/>
              </a:rPr>
              <a:t>🚫  Pas de banque ni de données sensibles sur réseau ouvert</a:t>
            </a:r>
            <a:endParaRPr b="0" sz="1000" u="none" strike="noStrike">
              <a:solidFill>
                <a:srgbClr val="FFFFFF"/>
              </a:solidFill>
              <a:latin typeface="Arial"/>
              <a:ea typeface="Arial"/>
              <a:cs typeface="Arial"/>
              <a:sym typeface="Arial"/>
            </a:endParaRPr>
          </a:p>
        </p:txBody>
      </p:sp>
      <p:sp>
        <p:nvSpPr>
          <p:cNvPr id="457" name="Google Shape;457;p12"/>
          <p:cNvSpPr/>
          <p:nvPr/>
        </p:nvSpPr>
        <p:spPr>
          <a:xfrm>
            <a:off x="4663440" y="3456360"/>
            <a:ext cx="18000" cy="475200"/>
          </a:xfrm>
          <a:prstGeom prst="rect">
            <a:avLst/>
          </a:prstGeom>
          <a:solidFill>
            <a:srgbClr val="2B7CC1"/>
          </a:solidFill>
          <a:ln cap="flat" cmpd="sng" w="12700">
            <a:solidFill>
              <a:srgbClr val="2B7CC1"/>
            </a:solidFill>
            <a:prstDash val="solid"/>
            <a:round/>
            <a:headEnd len="sm" w="sm" type="none"/>
            <a:tailEnd len="sm" w="sm" type="none"/>
          </a:ln>
        </p:spPr>
        <p:txBody>
          <a:bodyPr anchorCtr="0" anchor="t" bIns="45000" lIns="90000" spcFirstLastPara="1" rIns="90000" wrap="square" tIns="45000">
            <a:noAutofit/>
          </a:bodyPr>
          <a:lstStyle/>
          <a:p>
            <a:pPr indent="0" lvl="0" marL="0" marR="0" rtl="0" algn="l">
              <a:spcBef>
                <a:spcPts val="0"/>
              </a:spcBef>
              <a:spcAft>
                <a:spcPts val="0"/>
              </a:spcAft>
              <a:buNone/>
            </a:pPr>
            <a:r>
              <a:t/>
            </a:r>
            <a:endParaRPr b="0" sz="1800" u="none" strike="noStrike">
              <a:solidFill>
                <a:srgbClr val="FFFFFF"/>
              </a:solidFill>
              <a:latin typeface="Arial"/>
              <a:ea typeface="Arial"/>
              <a:cs typeface="Arial"/>
              <a:sym typeface="Arial"/>
            </a:endParaRPr>
          </a:p>
        </p:txBody>
      </p:sp>
      <p:sp>
        <p:nvSpPr>
          <p:cNvPr id="458" name="Google Shape;458;p12"/>
          <p:cNvSpPr/>
          <p:nvPr/>
        </p:nvSpPr>
        <p:spPr>
          <a:xfrm>
            <a:off x="320040" y="4142160"/>
            <a:ext cx="8503560" cy="694440"/>
          </a:xfrm>
          <a:prstGeom prst="rect">
            <a:avLst/>
          </a:prstGeom>
          <a:solidFill>
            <a:srgbClr val="1B2A3B"/>
          </a:solidFill>
          <a:ln cap="flat" cmpd="sng" w="9525">
            <a:solidFill>
              <a:srgbClr val="2B7CC1"/>
            </a:solidFill>
            <a:prstDash val="solid"/>
            <a:round/>
            <a:headEnd len="sm" w="sm" type="none"/>
            <a:tailEnd len="sm" w="sm" type="none"/>
          </a:ln>
        </p:spPr>
        <p:txBody>
          <a:bodyPr anchorCtr="0" anchor="t" bIns="45000" lIns="90000" spcFirstLastPara="1" rIns="90000" wrap="square" tIns="45000">
            <a:noAutofit/>
          </a:bodyPr>
          <a:lstStyle/>
          <a:p>
            <a:pPr indent="0" lvl="0" marL="0" marR="0" rtl="0" algn="l">
              <a:spcBef>
                <a:spcPts val="0"/>
              </a:spcBef>
              <a:spcAft>
                <a:spcPts val="0"/>
              </a:spcAft>
              <a:buNone/>
            </a:pPr>
            <a:r>
              <a:t/>
            </a:r>
            <a:endParaRPr b="0" sz="1800" u="none" strike="noStrike">
              <a:solidFill>
                <a:srgbClr val="FFFFFF"/>
              </a:solidFill>
              <a:latin typeface="Arial"/>
              <a:ea typeface="Arial"/>
              <a:cs typeface="Arial"/>
              <a:sym typeface="Arial"/>
            </a:endParaRPr>
          </a:p>
        </p:txBody>
      </p:sp>
      <p:sp>
        <p:nvSpPr>
          <p:cNvPr id="459" name="Google Shape;459;p12"/>
          <p:cNvSpPr/>
          <p:nvPr/>
        </p:nvSpPr>
        <p:spPr>
          <a:xfrm>
            <a:off x="320040" y="4142160"/>
            <a:ext cx="63720" cy="694440"/>
          </a:xfrm>
          <a:prstGeom prst="rect">
            <a:avLst/>
          </a:prstGeom>
          <a:solidFill>
            <a:srgbClr val="E85D04"/>
          </a:solidFill>
          <a:ln cap="flat" cmpd="sng" w="12700">
            <a:solidFill>
              <a:srgbClr val="E85D04"/>
            </a:solidFill>
            <a:prstDash val="solid"/>
            <a:round/>
            <a:headEnd len="sm" w="sm" type="none"/>
            <a:tailEnd len="sm" w="sm" type="none"/>
          </a:ln>
        </p:spPr>
        <p:txBody>
          <a:bodyPr anchorCtr="0" anchor="t" bIns="45000" lIns="90000" spcFirstLastPara="1" rIns="90000" wrap="square" tIns="45000">
            <a:noAutofit/>
          </a:bodyPr>
          <a:lstStyle/>
          <a:p>
            <a:pPr indent="0" lvl="0" marL="0" marR="0" rtl="0" algn="l">
              <a:spcBef>
                <a:spcPts val="0"/>
              </a:spcBef>
              <a:spcAft>
                <a:spcPts val="0"/>
              </a:spcAft>
              <a:buNone/>
            </a:pPr>
            <a:r>
              <a:t/>
            </a:r>
            <a:endParaRPr b="0" sz="1800" u="none" strike="noStrike">
              <a:solidFill>
                <a:srgbClr val="FFFFFF"/>
              </a:solidFill>
              <a:latin typeface="Arial"/>
              <a:ea typeface="Arial"/>
              <a:cs typeface="Arial"/>
              <a:sym typeface="Arial"/>
            </a:endParaRPr>
          </a:p>
        </p:txBody>
      </p:sp>
      <p:sp>
        <p:nvSpPr>
          <p:cNvPr id="460" name="Google Shape;460;p12"/>
          <p:cNvSpPr/>
          <p:nvPr/>
        </p:nvSpPr>
        <p:spPr>
          <a:xfrm>
            <a:off x="475560" y="4178880"/>
            <a:ext cx="1828440" cy="29232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1" lang="en-US" sz="1200" u="none" strike="noStrike">
                <a:solidFill>
                  <a:srgbClr val="F4A261"/>
                </a:solidFill>
                <a:latin typeface="Calibri"/>
                <a:ea typeface="Calibri"/>
                <a:cs typeface="Calibri"/>
                <a:sym typeface="Calibri"/>
              </a:rPr>
              <a:t>🗂️ 5. Données sensibles</a:t>
            </a:r>
            <a:endParaRPr b="0" sz="1200" u="none" strike="noStrike">
              <a:solidFill>
                <a:srgbClr val="FFFFFF"/>
              </a:solidFill>
              <a:latin typeface="Arial"/>
              <a:ea typeface="Arial"/>
              <a:cs typeface="Arial"/>
              <a:sym typeface="Arial"/>
            </a:endParaRPr>
          </a:p>
        </p:txBody>
      </p:sp>
      <p:sp>
        <p:nvSpPr>
          <p:cNvPr id="461" name="Google Shape;461;p12"/>
          <p:cNvSpPr/>
          <p:nvPr/>
        </p:nvSpPr>
        <p:spPr>
          <a:xfrm>
            <a:off x="475560" y="4489560"/>
            <a:ext cx="4114440" cy="27396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0" lang="en-US" sz="1000" u="none" strike="noStrike">
                <a:solidFill>
                  <a:srgbClr val="94A3B8"/>
                </a:solidFill>
                <a:latin typeface="Calibri"/>
                <a:ea typeface="Calibri"/>
                <a:cs typeface="Calibri"/>
                <a:sym typeface="Calibri"/>
              </a:rPr>
              <a:t>✅  Vérifiez avant de partager, scannez les PJ, connaissez le RGPD</a:t>
            </a:r>
            <a:endParaRPr b="0" sz="1000" u="none" strike="noStrike">
              <a:solidFill>
                <a:srgbClr val="FFFFFF"/>
              </a:solidFill>
              <a:latin typeface="Arial"/>
              <a:ea typeface="Arial"/>
              <a:cs typeface="Arial"/>
              <a:sym typeface="Arial"/>
            </a:endParaRPr>
          </a:p>
        </p:txBody>
      </p:sp>
      <p:sp>
        <p:nvSpPr>
          <p:cNvPr id="462" name="Google Shape;462;p12"/>
          <p:cNvSpPr/>
          <p:nvPr/>
        </p:nvSpPr>
        <p:spPr>
          <a:xfrm>
            <a:off x="4663440" y="4251960"/>
            <a:ext cx="18000" cy="475200"/>
          </a:xfrm>
          <a:prstGeom prst="rect">
            <a:avLst/>
          </a:prstGeom>
          <a:solidFill>
            <a:srgbClr val="2B7CC1"/>
          </a:solidFill>
          <a:ln cap="flat" cmpd="sng" w="12700">
            <a:solidFill>
              <a:srgbClr val="2B7CC1"/>
            </a:solidFill>
            <a:prstDash val="solid"/>
            <a:round/>
            <a:headEnd len="sm" w="sm" type="none"/>
            <a:tailEnd len="sm" w="sm" type="none"/>
          </a:ln>
        </p:spPr>
        <p:txBody>
          <a:bodyPr anchorCtr="0" anchor="t" bIns="45000" lIns="90000" spcFirstLastPara="1" rIns="90000" wrap="square" tIns="45000">
            <a:noAutofit/>
          </a:bodyPr>
          <a:lstStyle/>
          <a:p>
            <a:pPr indent="0" lvl="0" marL="0" marR="0" rtl="0" algn="l">
              <a:spcBef>
                <a:spcPts val="0"/>
              </a:spcBef>
              <a:spcAft>
                <a:spcPts val="0"/>
              </a:spcAft>
              <a:buNone/>
            </a:pPr>
            <a:r>
              <a:t/>
            </a:r>
            <a:endParaRPr b="0" sz="1800" u="none" strike="noStrike">
              <a:solidFill>
                <a:srgbClr val="FFFFFF"/>
              </a:solidFill>
              <a:latin typeface="Arial"/>
              <a:ea typeface="Arial"/>
              <a:cs typeface="Arial"/>
              <a:sym typeface="Arial"/>
            </a:endParaRPr>
          </a:p>
        </p:txBody>
      </p:sp>
      <p:sp>
        <p:nvSpPr>
          <p:cNvPr id="463" name="Google Shape;463;p12"/>
          <p:cNvSpPr/>
          <p:nvPr/>
        </p:nvSpPr>
        <p:spPr>
          <a:xfrm>
            <a:off x="320040" y="4836600"/>
            <a:ext cx="8229300" cy="27390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0" i="1" lang="en-US" sz="1050" u="none" strike="noStrike">
                <a:solidFill>
                  <a:srgbClr val="94A3B8"/>
                </a:solidFill>
                <a:latin typeface="Calibri"/>
                <a:ea typeface="Calibri"/>
                <a:cs typeface="Calibri"/>
                <a:sym typeface="Calibri"/>
              </a:rPr>
              <a:t>*</a:t>
            </a:r>
            <a:r>
              <a:rPr i="1" lang="en-US" sz="1050">
                <a:solidFill>
                  <a:srgbClr val="94A3B8"/>
                </a:solidFill>
                <a:latin typeface="Calibri"/>
                <a:ea typeface="Calibri"/>
                <a:cs typeface="Calibri"/>
                <a:sym typeface="Calibri"/>
              </a:rPr>
              <a:t>MAJ = Mise à Jour</a:t>
            </a:r>
            <a:endParaRPr b="0" sz="1050" u="none" strike="noStrike">
              <a:solidFill>
                <a:srgbClr val="000000"/>
              </a:solidFill>
              <a:latin typeface="Arial"/>
              <a:ea typeface="Arial"/>
              <a:cs typeface="Arial"/>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D1B2A"/>
        </a:solidFill>
      </p:bgPr>
    </p:bg>
    <p:spTree>
      <p:nvGrpSpPr>
        <p:cNvPr id="468" name="Shape 468"/>
        <p:cNvGrpSpPr/>
        <p:nvPr/>
      </p:nvGrpSpPr>
      <p:grpSpPr>
        <a:xfrm>
          <a:off x="0" y="0"/>
          <a:ext cx="0" cy="0"/>
          <a:chOff x="0" y="0"/>
          <a:chExt cx="0" cy="0"/>
        </a:xfrm>
      </p:grpSpPr>
      <p:pic>
        <p:nvPicPr>
          <p:cNvPr descr="preencoded.png" id="469" name="Google Shape;469;p13"/>
          <p:cNvPicPr preferRelativeResize="0"/>
          <p:nvPr/>
        </p:nvPicPr>
        <p:blipFill rotWithShape="1">
          <a:blip r:embed="rId3">
            <a:alphaModFix amt="88000"/>
          </a:blip>
          <a:srcRect b="0" l="0" r="0" t="0"/>
          <a:stretch/>
        </p:blipFill>
        <p:spPr>
          <a:xfrm>
            <a:off x="3566160" y="320040"/>
            <a:ext cx="2011320" cy="2011320"/>
          </a:xfrm>
          <a:prstGeom prst="rect">
            <a:avLst/>
          </a:prstGeom>
          <a:noFill/>
          <a:ln>
            <a:noFill/>
          </a:ln>
        </p:spPr>
      </p:pic>
      <p:sp>
        <p:nvSpPr>
          <p:cNvPr id="470" name="Google Shape;470;p13"/>
          <p:cNvSpPr/>
          <p:nvPr/>
        </p:nvSpPr>
        <p:spPr>
          <a:xfrm>
            <a:off x="457200" y="2423160"/>
            <a:ext cx="8229240" cy="1325520"/>
          </a:xfrm>
          <a:prstGeom prst="rect">
            <a:avLst/>
          </a:prstGeom>
          <a:noFill/>
          <a:ln>
            <a:noFill/>
          </a:ln>
        </p:spPr>
        <p:txBody>
          <a:bodyPr anchorCtr="0" anchor="ctr" bIns="45000" lIns="90000" spcFirstLastPara="1" rIns="90000" wrap="square" tIns="45000">
            <a:noAutofit/>
          </a:bodyPr>
          <a:lstStyle/>
          <a:p>
            <a:pPr indent="0" lvl="0" marL="0" marR="0" rtl="0" algn="ctr">
              <a:lnSpc>
                <a:spcPct val="100000"/>
              </a:lnSpc>
              <a:spcBef>
                <a:spcPts val="0"/>
              </a:spcBef>
              <a:spcAft>
                <a:spcPts val="0"/>
              </a:spcAft>
              <a:buNone/>
            </a:pPr>
            <a:r>
              <a:rPr b="1" lang="en-US" sz="3600" u="none" strike="noStrike">
                <a:solidFill>
                  <a:srgbClr val="FFFFFF"/>
                </a:solidFill>
                <a:latin typeface="Calibri"/>
                <a:ea typeface="Calibri"/>
                <a:cs typeface="Calibri"/>
                <a:sym typeface="Calibri"/>
              </a:rPr>
              <a:t>La cybersécurité,</a:t>
            </a:r>
            <a:endParaRPr b="0" sz="3600" u="none" strike="noStrike">
              <a:solidFill>
                <a:srgbClr val="FFFFFF"/>
              </a:solidFill>
              <a:latin typeface="Arial"/>
              <a:ea typeface="Arial"/>
              <a:cs typeface="Arial"/>
              <a:sym typeface="Arial"/>
            </a:endParaRPr>
          </a:p>
          <a:p>
            <a:pPr indent="0" lvl="0" marL="0" marR="0" rtl="0" algn="ctr">
              <a:lnSpc>
                <a:spcPct val="100000"/>
              </a:lnSpc>
              <a:spcBef>
                <a:spcPts val="0"/>
              </a:spcBef>
              <a:spcAft>
                <a:spcPts val="0"/>
              </a:spcAft>
              <a:buNone/>
            </a:pPr>
            <a:r>
              <a:rPr b="1" lang="en-US" sz="3600" u="none" strike="noStrike">
                <a:solidFill>
                  <a:srgbClr val="FFFFFF"/>
                </a:solidFill>
                <a:latin typeface="Calibri"/>
                <a:ea typeface="Calibri"/>
                <a:cs typeface="Calibri"/>
                <a:sym typeface="Calibri"/>
              </a:rPr>
              <a:t>c'est l'affaire de tous !</a:t>
            </a:r>
            <a:endParaRPr b="0" sz="3600" u="none" strike="noStrike">
              <a:solidFill>
                <a:srgbClr val="FFFFFF"/>
              </a:solidFill>
              <a:latin typeface="Arial"/>
              <a:ea typeface="Arial"/>
              <a:cs typeface="Arial"/>
              <a:sym typeface="Arial"/>
            </a:endParaRPr>
          </a:p>
        </p:txBody>
      </p:sp>
      <p:sp>
        <p:nvSpPr>
          <p:cNvPr id="471" name="Google Shape;471;p13"/>
          <p:cNvSpPr/>
          <p:nvPr/>
        </p:nvSpPr>
        <p:spPr>
          <a:xfrm>
            <a:off x="457200" y="3749040"/>
            <a:ext cx="8229240" cy="685440"/>
          </a:xfrm>
          <a:prstGeom prst="rect">
            <a:avLst/>
          </a:prstGeom>
          <a:noFill/>
          <a:ln>
            <a:noFill/>
          </a:ln>
        </p:spPr>
        <p:txBody>
          <a:bodyPr anchorCtr="0" anchor="ctr" bIns="45000" lIns="90000" spcFirstLastPara="1" rIns="90000" wrap="square" tIns="45000">
            <a:noAutofit/>
          </a:bodyPr>
          <a:lstStyle/>
          <a:p>
            <a:pPr indent="0" lvl="0" marL="0" marR="0" rtl="0" algn="ctr">
              <a:lnSpc>
                <a:spcPct val="100000"/>
              </a:lnSpc>
              <a:spcBef>
                <a:spcPts val="0"/>
              </a:spcBef>
              <a:spcAft>
                <a:spcPts val="0"/>
              </a:spcAft>
              <a:buNone/>
            </a:pPr>
            <a:r>
              <a:rPr b="0" i="1" lang="en-US" sz="1400" u="none" strike="noStrike">
                <a:solidFill>
                  <a:srgbClr val="94A3B8"/>
                </a:solidFill>
                <a:latin typeface="Calibri"/>
                <a:ea typeface="Calibri"/>
                <a:cs typeface="Calibri"/>
                <a:sym typeface="Calibri"/>
              </a:rPr>
              <a:t>Un seul clic imprudent peut compromettre votre entreprise entière.</a:t>
            </a:r>
            <a:endParaRPr b="0" sz="1400" u="none" strike="noStrike">
              <a:solidFill>
                <a:srgbClr val="FFFFFF"/>
              </a:solidFill>
              <a:latin typeface="Arial"/>
              <a:ea typeface="Arial"/>
              <a:cs typeface="Arial"/>
              <a:sym typeface="Arial"/>
            </a:endParaRPr>
          </a:p>
          <a:p>
            <a:pPr indent="0" lvl="0" marL="0" marR="0" rtl="0" algn="ctr">
              <a:lnSpc>
                <a:spcPct val="100000"/>
              </a:lnSpc>
              <a:spcBef>
                <a:spcPts val="0"/>
              </a:spcBef>
              <a:spcAft>
                <a:spcPts val="0"/>
              </a:spcAft>
              <a:buNone/>
            </a:pPr>
            <a:r>
              <a:rPr b="0" i="1" lang="en-US" sz="1400" u="none" strike="noStrike">
                <a:solidFill>
                  <a:srgbClr val="94A3B8"/>
                </a:solidFill>
                <a:latin typeface="Calibri"/>
                <a:ea typeface="Calibri"/>
                <a:cs typeface="Calibri"/>
                <a:sym typeface="Calibri"/>
              </a:rPr>
              <a:t>La vigilance de chaque employé est la meilleure protection.</a:t>
            </a:r>
            <a:endParaRPr b="0" sz="1400" u="none" strike="noStrike">
              <a:solidFill>
                <a:srgbClr val="FFFFFF"/>
              </a:solidFill>
              <a:latin typeface="Arial"/>
              <a:ea typeface="Arial"/>
              <a:cs typeface="Arial"/>
              <a:sym typeface="Arial"/>
            </a:endParaRPr>
          </a:p>
        </p:txBody>
      </p:sp>
      <p:sp>
        <p:nvSpPr>
          <p:cNvPr id="472" name="Google Shape;472;p13"/>
          <p:cNvSpPr/>
          <p:nvPr/>
        </p:nvSpPr>
        <p:spPr>
          <a:xfrm>
            <a:off x="3017520" y="4553640"/>
            <a:ext cx="3108600" cy="383760"/>
          </a:xfrm>
          <a:prstGeom prst="roundRect">
            <a:avLst>
              <a:gd fmla="val 16667" name="adj"/>
            </a:avLst>
          </a:prstGeom>
          <a:solidFill>
            <a:srgbClr val="E85D04"/>
          </a:solidFill>
          <a:ln cap="flat" cmpd="sng" w="12700">
            <a:solidFill>
              <a:srgbClr val="E85D04"/>
            </a:solidFill>
            <a:prstDash val="solid"/>
            <a:round/>
            <a:headEnd len="sm" w="sm" type="none"/>
            <a:tailEnd len="sm" w="sm" type="none"/>
          </a:ln>
        </p:spPr>
        <p:txBody>
          <a:bodyPr anchorCtr="0" anchor="t" bIns="45000" lIns="90000" spcFirstLastPara="1" rIns="90000" wrap="square" tIns="45000">
            <a:noAutofit/>
          </a:bodyPr>
          <a:lstStyle/>
          <a:p>
            <a:pPr indent="0" lvl="0" marL="0" marR="0" rtl="0" algn="l">
              <a:spcBef>
                <a:spcPts val="0"/>
              </a:spcBef>
              <a:spcAft>
                <a:spcPts val="0"/>
              </a:spcAft>
              <a:buNone/>
            </a:pPr>
            <a:r>
              <a:t/>
            </a:r>
            <a:endParaRPr b="0" sz="1800" u="none" strike="noStrike">
              <a:solidFill>
                <a:srgbClr val="FFFFFF"/>
              </a:solidFill>
              <a:latin typeface="Arial"/>
              <a:ea typeface="Arial"/>
              <a:cs typeface="Arial"/>
              <a:sym typeface="Arial"/>
            </a:endParaRPr>
          </a:p>
        </p:txBody>
      </p:sp>
      <p:sp>
        <p:nvSpPr>
          <p:cNvPr id="473" name="Google Shape;473;p13"/>
          <p:cNvSpPr/>
          <p:nvPr/>
        </p:nvSpPr>
        <p:spPr>
          <a:xfrm>
            <a:off x="3017520" y="4553640"/>
            <a:ext cx="3108600" cy="383760"/>
          </a:xfrm>
          <a:prstGeom prst="rect">
            <a:avLst/>
          </a:prstGeom>
          <a:noFill/>
          <a:ln>
            <a:noFill/>
          </a:ln>
        </p:spPr>
        <p:txBody>
          <a:bodyPr anchorCtr="0" anchor="ctr" bIns="45000" lIns="90000" spcFirstLastPara="1" rIns="90000" wrap="square" tIns="45000">
            <a:noAutofit/>
          </a:bodyPr>
          <a:lstStyle/>
          <a:p>
            <a:pPr indent="0" lvl="0" marL="0" marR="0" rtl="0" algn="ctr">
              <a:lnSpc>
                <a:spcPct val="100000"/>
              </a:lnSpc>
              <a:spcBef>
                <a:spcPts val="0"/>
              </a:spcBef>
              <a:spcAft>
                <a:spcPts val="0"/>
              </a:spcAft>
              <a:buNone/>
            </a:pPr>
            <a:r>
              <a:rPr b="1" lang="en-US" sz="1400" u="none" strike="noStrike">
                <a:solidFill>
                  <a:srgbClr val="FFFFFF"/>
                </a:solidFill>
                <a:latin typeface="Calibri"/>
                <a:ea typeface="Calibri"/>
                <a:cs typeface="Calibri"/>
                <a:sym typeface="Calibri"/>
              </a:rPr>
              <a:t>Des questions ? 🙋</a:t>
            </a:r>
            <a:endParaRPr b="0" sz="1400" u="none" strike="noStrike">
              <a:solidFill>
                <a:srgbClr val="FFFFFF"/>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0F4F8"/>
        </a:solidFill>
      </p:bgPr>
    </p:bg>
    <p:spTree>
      <p:nvGrpSpPr>
        <p:cNvPr id="38" name="Shape 38"/>
        <p:cNvGrpSpPr/>
        <p:nvPr/>
      </p:nvGrpSpPr>
      <p:grpSpPr>
        <a:xfrm>
          <a:off x="0" y="0"/>
          <a:ext cx="0" cy="0"/>
          <a:chOff x="0" y="0"/>
          <a:chExt cx="0" cy="0"/>
        </a:xfrm>
      </p:grpSpPr>
      <p:sp>
        <p:nvSpPr>
          <p:cNvPr id="39" name="Google Shape;39;p2"/>
          <p:cNvSpPr/>
          <p:nvPr/>
        </p:nvSpPr>
        <p:spPr>
          <a:xfrm>
            <a:off x="0" y="0"/>
            <a:ext cx="9143640" cy="776880"/>
          </a:xfrm>
          <a:prstGeom prst="rect">
            <a:avLst/>
          </a:prstGeom>
          <a:solidFill>
            <a:srgbClr val="0D1B2A"/>
          </a:solidFill>
          <a:ln cap="flat" cmpd="sng" w="12700">
            <a:solidFill>
              <a:srgbClr val="0D1B2A"/>
            </a:solidFill>
            <a:prstDash val="solid"/>
            <a:round/>
            <a:headEnd len="sm" w="sm" type="none"/>
            <a:tailEnd len="sm" w="sm" type="none"/>
          </a:ln>
        </p:spPr>
        <p:txBody>
          <a:bodyPr anchorCtr="0" anchor="t" bIns="45000" lIns="90000" spcFirstLastPara="1" rIns="90000" wrap="square" tIns="45000">
            <a:noAutofit/>
          </a:bodyPr>
          <a:lstStyle/>
          <a:p>
            <a:pPr indent="0" lvl="0" marL="0" marR="0" rtl="0" algn="l">
              <a:spcBef>
                <a:spcPts val="0"/>
              </a:spcBef>
              <a:spcAft>
                <a:spcPts val="0"/>
              </a:spcAft>
              <a:buNone/>
            </a:pPr>
            <a:r>
              <a:t/>
            </a:r>
            <a:endParaRPr b="0" sz="1800" u="none" strike="noStrike">
              <a:solidFill>
                <a:srgbClr val="FFFFFF"/>
              </a:solidFill>
              <a:latin typeface="Arial"/>
              <a:ea typeface="Arial"/>
              <a:cs typeface="Arial"/>
              <a:sym typeface="Arial"/>
            </a:endParaRPr>
          </a:p>
        </p:txBody>
      </p:sp>
      <p:sp>
        <p:nvSpPr>
          <p:cNvPr id="40" name="Google Shape;40;p2"/>
          <p:cNvSpPr/>
          <p:nvPr/>
        </p:nvSpPr>
        <p:spPr>
          <a:xfrm>
            <a:off x="594360" y="0"/>
            <a:ext cx="8412120" cy="77688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1" lang="en-US" sz="2000" u="none" strike="noStrike">
                <a:solidFill>
                  <a:srgbClr val="FFFFFF"/>
                </a:solidFill>
                <a:latin typeface="Calibri"/>
                <a:ea typeface="Calibri"/>
                <a:cs typeface="Calibri"/>
                <a:sym typeface="Calibri"/>
              </a:rPr>
              <a:t>Au programme aujourd'hui</a:t>
            </a:r>
            <a:endParaRPr b="0" sz="2000" u="none" strike="noStrike">
              <a:solidFill>
                <a:srgbClr val="000000"/>
              </a:solidFill>
              <a:latin typeface="Arial"/>
              <a:ea typeface="Arial"/>
              <a:cs typeface="Arial"/>
              <a:sym typeface="Arial"/>
            </a:endParaRPr>
          </a:p>
        </p:txBody>
      </p:sp>
      <p:sp>
        <p:nvSpPr>
          <p:cNvPr id="41" name="Google Shape;41;p2"/>
          <p:cNvSpPr/>
          <p:nvPr/>
        </p:nvSpPr>
        <p:spPr>
          <a:xfrm>
            <a:off x="365760" y="960120"/>
            <a:ext cx="8412120" cy="676440"/>
          </a:xfrm>
          <a:prstGeom prst="rect">
            <a:avLst/>
          </a:prstGeom>
          <a:solidFill>
            <a:srgbClr val="FFFFFF"/>
          </a:solidFill>
          <a:ln cap="flat" cmpd="sng" w="9525">
            <a:solidFill>
              <a:srgbClr val="E2E8F0"/>
            </a:solidFill>
            <a:prstDash val="solid"/>
            <a:round/>
            <a:headEnd len="sm" w="sm" type="none"/>
            <a:tailEnd len="sm" w="sm" type="none"/>
          </a:ln>
          <a:effectLst>
            <a:outerShdw blurRad="63360" rotWithShape="0" algn="bl" dir="8100000" dist="25455">
              <a:srgbClr val="000000">
                <a:alpha val="7843"/>
              </a:srgbClr>
            </a:outerShdw>
          </a:effectLst>
        </p:spPr>
        <p:txBody>
          <a:bodyPr anchorCtr="0" anchor="t" bIns="45000" lIns="90000" spcFirstLastPara="1" rIns="90000" wrap="square" tIns="45000">
            <a:noAutofit/>
          </a:bodyPr>
          <a:lstStyle/>
          <a:p>
            <a:pPr indent="0" lvl="0" marL="0" marR="0" rtl="0" algn="l">
              <a:spcBef>
                <a:spcPts val="0"/>
              </a:spcBef>
              <a:spcAft>
                <a:spcPts val="0"/>
              </a:spcAft>
              <a:buNone/>
            </a:pPr>
            <a:r>
              <a:t/>
            </a:r>
            <a:endParaRPr b="0" sz="1800" u="none" strike="noStrike">
              <a:solidFill>
                <a:srgbClr val="000000"/>
              </a:solidFill>
              <a:latin typeface="Arial"/>
              <a:ea typeface="Arial"/>
              <a:cs typeface="Arial"/>
              <a:sym typeface="Arial"/>
            </a:endParaRPr>
          </a:p>
        </p:txBody>
      </p:sp>
      <p:sp>
        <p:nvSpPr>
          <p:cNvPr id="42" name="Google Shape;42;p2"/>
          <p:cNvSpPr/>
          <p:nvPr/>
        </p:nvSpPr>
        <p:spPr>
          <a:xfrm>
            <a:off x="365760" y="960120"/>
            <a:ext cx="63720" cy="676440"/>
          </a:xfrm>
          <a:prstGeom prst="rect">
            <a:avLst/>
          </a:prstGeom>
          <a:solidFill>
            <a:srgbClr val="E85D04"/>
          </a:solidFill>
          <a:ln cap="flat" cmpd="sng" w="12700">
            <a:solidFill>
              <a:srgbClr val="E85D04"/>
            </a:solidFill>
            <a:prstDash val="solid"/>
            <a:round/>
            <a:headEnd len="sm" w="sm" type="none"/>
            <a:tailEnd len="sm" w="sm" type="none"/>
          </a:ln>
        </p:spPr>
        <p:txBody>
          <a:bodyPr anchorCtr="0" anchor="t" bIns="45000" lIns="90000" spcFirstLastPara="1" rIns="90000" wrap="square" tIns="45000">
            <a:noAutofit/>
          </a:bodyPr>
          <a:lstStyle/>
          <a:p>
            <a:pPr indent="0" lvl="0" marL="0" marR="0" rtl="0" algn="l">
              <a:spcBef>
                <a:spcPts val="0"/>
              </a:spcBef>
              <a:spcAft>
                <a:spcPts val="0"/>
              </a:spcAft>
              <a:buNone/>
            </a:pPr>
            <a:r>
              <a:t/>
            </a:r>
            <a:endParaRPr b="0" sz="1800" u="none" strike="noStrike">
              <a:solidFill>
                <a:srgbClr val="FFFFFF"/>
              </a:solidFill>
              <a:latin typeface="Arial"/>
              <a:ea typeface="Arial"/>
              <a:cs typeface="Arial"/>
              <a:sym typeface="Arial"/>
            </a:endParaRPr>
          </a:p>
        </p:txBody>
      </p:sp>
      <p:sp>
        <p:nvSpPr>
          <p:cNvPr id="43" name="Google Shape;43;p2"/>
          <p:cNvSpPr/>
          <p:nvPr/>
        </p:nvSpPr>
        <p:spPr>
          <a:xfrm>
            <a:off x="502920" y="960120"/>
            <a:ext cx="822600" cy="676440"/>
          </a:xfrm>
          <a:prstGeom prst="rect">
            <a:avLst/>
          </a:prstGeom>
          <a:noFill/>
          <a:ln>
            <a:noFill/>
          </a:ln>
        </p:spPr>
        <p:txBody>
          <a:bodyPr anchorCtr="0" anchor="ctr" bIns="45000" lIns="90000" spcFirstLastPara="1" rIns="90000" wrap="square" tIns="45000">
            <a:noAutofit/>
          </a:bodyPr>
          <a:lstStyle/>
          <a:p>
            <a:pPr indent="0" lvl="0" marL="0" marR="0" rtl="0" algn="ctr">
              <a:lnSpc>
                <a:spcPct val="100000"/>
              </a:lnSpc>
              <a:spcBef>
                <a:spcPts val="0"/>
              </a:spcBef>
              <a:spcAft>
                <a:spcPts val="0"/>
              </a:spcAft>
              <a:buNone/>
            </a:pPr>
            <a:r>
              <a:rPr b="1" lang="en-US" sz="1500" u="none" strike="noStrike">
                <a:solidFill>
                  <a:srgbClr val="E85D04"/>
                </a:solidFill>
                <a:latin typeface="Calibri"/>
                <a:ea typeface="Calibri"/>
                <a:cs typeface="Calibri"/>
                <a:sym typeface="Calibri"/>
              </a:rPr>
              <a:t>🔒 01</a:t>
            </a:r>
            <a:endParaRPr b="0" sz="1500" u="none" strike="noStrike">
              <a:solidFill>
                <a:srgbClr val="000000"/>
              </a:solidFill>
              <a:latin typeface="Arial"/>
              <a:ea typeface="Arial"/>
              <a:cs typeface="Arial"/>
              <a:sym typeface="Arial"/>
            </a:endParaRPr>
          </a:p>
        </p:txBody>
      </p:sp>
      <p:sp>
        <p:nvSpPr>
          <p:cNvPr id="44" name="Google Shape;44;p2"/>
          <p:cNvSpPr/>
          <p:nvPr/>
        </p:nvSpPr>
        <p:spPr>
          <a:xfrm>
            <a:off x="1417320" y="1014840"/>
            <a:ext cx="2285640" cy="29232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1" lang="en-US" sz="1300" u="none" strike="noStrike">
                <a:solidFill>
                  <a:srgbClr val="0D1B2A"/>
                </a:solidFill>
                <a:latin typeface="Calibri"/>
                <a:ea typeface="Calibri"/>
                <a:cs typeface="Calibri"/>
                <a:sym typeface="Calibri"/>
              </a:rPr>
              <a:t>Mots de passe</a:t>
            </a:r>
            <a:endParaRPr b="0" sz="1300" u="none" strike="noStrike">
              <a:solidFill>
                <a:srgbClr val="000000"/>
              </a:solidFill>
              <a:latin typeface="Arial"/>
              <a:ea typeface="Arial"/>
              <a:cs typeface="Arial"/>
              <a:sym typeface="Arial"/>
            </a:endParaRPr>
          </a:p>
        </p:txBody>
      </p:sp>
      <p:sp>
        <p:nvSpPr>
          <p:cNvPr id="45" name="Google Shape;45;p2"/>
          <p:cNvSpPr/>
          <p:nvPr/>
        </p:nvSpPr>
        <p:spPr>
          <a:xfrm>
            <a:off x="1417320" y="1307520"/>
            <a:ext cx="7223400" cy="25560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0" lang="en-US" sz="1050" u="none" strike="noStrike">
                <a:solidFill>
                  <a:srgbClr val="475569"/>
                </a:solidFill>
                <a:latin typeface="Calibri"/>
                <a:ea typeface="Calibri"/>
                <a:cs typeface="Calibri"/>
                <a:sym typeface="Calibri"/>
              </a:rPr>
              <a:t>Créer des mots de passe solides, gestionnaire, double authentification (2FA)</a:t>
            </a:r>
            <a:endParaRPr b="0" sz="1050" u="none" strike="noStrike">
              <a:solidFill>
                <a:srgbClr val="000000"/>
              </a:solidFill>
              <a:latin typeface="Arial"/>
              <a:ea typeface="Arial"/>
              <a:cs typeface="Arial"/>
              <a:sym typeface="Arial"/>
            </a:endParaRPr>
          </a:p>
        </p:txBody>
      </p:sp>
      <p:sp>
        <p:nvSpPr>
          <p:cNvPr id="46" name="Google Shape;46;p2"/>
          <p:cNvSpPr/>
          <p:nvPr/>
        </p:nvSpPr>
        <p:spPr>
          <a:xfrm>
            <a:off x="365760" y="1755720"/>
            <a:ext cx="8412120" cy="676440"/>
          </a:xfrm>
          <a:prstGeom prst="rect">
            <a:avLst/>
          </a:prstGeom>
          <a:solidFill>
            <a:srgbClr val="FFFFFF"/>
          </a:solidFill>
          <a:ln cap="flat" cmpd="sng" w="9525">
            <a:solidFill>
              <a:srgbClr val="E2E8F0"/>
            </a:solidFill>
            <a:prstDash val="solid"/>
            <a:round/>
            <a:headEnd len="sm" w="sm" type="none"/>
            <a:tailEnd len="sm" w="sm" type="none"/>
          </a:ln>
          <a:effectLst>
            <a:outerShdw blurRad="63360" rotWithShape="0" algn="bl" dir="8100000" dist="25455">
              <a:srgbClr val="000000">
                <a:alpha val="7843"/>
              </a:srgbClr>
            </a:outerShdw>
          </a:effectLst>
        </p:spPr>
        <p:txBody>
          <a:bodyPr anchorCtr="0" anchor="t" bIns="45000" lIns="90000" spcFirstLastPara="1" rIns="90000" wrap="square" tIns="45000">
            <a:noAutofit/>
          </a:bodyPr>
          <a:lstStyle/>
          <a:p>
            <a:pPr indent="0" lvl="0" marL="0" marR="0" rtl="0" algn="l">
              <a:spcBef>
                <a:spcPts val="0"/>
              </a:spcBef>
              <a:spcAft>
                <a:spcPts val="0"/>
              </a:spcAft>
              <a:buNone/>
            </a:pPr>
            <a:r>
              <a:t/>
            </a:r>
            <a:endParaRPr b="0" sz="1800" u="none" strike="noStrike">
              <a:solidFill>
                <a:srgbClr val="000000"/>
              </a:solidFill>
              <a:latin typeface="Arial"/>
              <a:ea typeface="Arial"/>
              <a:cs typeface="Arial"/>
              <a:sym typeface="Arial"/>
            </a:endParaRPr>
          </a:p>
        </p:txBody>
      </p:sp>
      <p:sp>
        <p:nvSpPr>
          <p:cNvPr id="47" name="Google Shape;47;p2"/>
          <p:cNvSpPr/>
          <p:nvPr/>
        </p:nvSpPr>
        <p:spPr>
          <a:xfrm>
            <a:off x="365760" y="1755720"/>
            <a:ext cx="63720" cy="676440"/>
          </a:xfrm>
          <a:prstGeom prst="rect">
            <a:avLst/>
          </a:prstGeom>
          <a:solidFill>
            <a:srgbClr val="E85D04"/>
          </a:solidFill>
          <a:ln cap="flat" cmpd="sng" w="12700">
            <a:solidFill>
              <a:srgbClr val="E85D04"/>
            </a:solidFill>
            <a:prstDash val="solid"/>
            <a:round/>
            <a:headEnd len="sm" w="sm" type="none"/>
            <a:tailEnd len="sm" w="sm" type="none"/>
          </a:ln>
        </p:spPr>
        <p:txBody>
          <a:bodyPr anchorCtr="0" anchor="t" bIns="45000" lIns="90000" spcFirstLastPara="1" rIns="90000" wrap="square" tIns="45000">
            <a:noAutofit/>
          </a:bodyPr>
          <a:lstStyle/>
          <a:p>
            <a:pPr indent="0" lvl="0" marL="0" marR="0" rtl="0" algn="l">
              <a:spcBef>
                <a:spcPts val="0"/>
              </a:spcBef>
              <a:spcAft>
                <a:spcPts val="0"/>
              </a:spcAft>
              <a:buNone/>
            </a:pPr>
            <a:r>
              <a:t/>
            </a:r>
            <a:endParaRPr b="0" sz="1800" u="none" strike="noStrike">
              <a:solidFill>
                <a:srgbClr val="FFFFFF"/>
              </a:solidFill>
              <a:latin typeface="Arial"/>
              <a:ea typeface="Arial"/>
              <a:cs typeface="Arial"/>
              <a:sym typeface="Arial"/>
            </a:endParaRPr>
          </a:p>
        </p:txBody>
      </p:sp>
      <p:sp>
        <p:nvSpPr>
          <p:cNvPr id="48" name="Google Shape;48;p2"/>
          <p:cNvSpPr/>
          <p:nvPr/>
        </p:nvSpPr>
        <p:spPr>
          <a:xfrm>
            <a:off x="502920" y="1755720"/>
            <a:ext cx="822600" cy="676440"/>
          </a:xfrm>
          <a:prstGeom prst="rect">
            <a:avLst/>
          </a:prstGeom>
          <a:noFill/>
          <a:ln>
            <a:noFill/>
          </a:ln>
        </p:spPr>
        <p:txBody>
          <a:bodyPr anchorCtr="0" anchor="ctr" bIns="45000" lIns="90000" spcFirstLastPara="1" rIns="90000" wrap="square" tIns="45000">
            <a:noAutofit/>
          </a:bodyPr>
          <a:lstStyle/>
          <a:p>
            <a:pPr indent="0" lvl="0" marL="0" marR="0" rtl="0" algn="ctr">
              <a:lnSpc>
                <a:spcPct val="100000"/>
              </a:lnSpc>
              <a:spcBef>
                <a:spcPts val="0"/>
              </a:spcBef>
              <a:spcAft>
                <a:spcPts val="0"/>
              </a:spcAft>
              <a:buNone/>
            </a:pPr>
            <a:r>
              <a:rPr b="1" lang="en-US" sz="1500" u="none" strike="noStrike">
                <a:solidFill>
                  <a:srgbClr val="E85D04"/>
                </a:solidFill>
                <a:latin typeface="Calibri"/>
                <a:ea typeface="Calibri"/>
                <a:cs typeface="Calibri"/>
                <a:sym typeface="Calibri"/>
              </a:rPr>
              <a:t>🎣 02</a:t>
            </a:r>
            <a:endParaRPr b="0" sz="1500" u="none" strike="noStrike">
              <a:solidFill>
                <a:srgbClr val="000000"/>
              </a:solidFill>
              <a:latin typeface="Arial"/>
              <a:ea typeface="Arial"/>
              <a:cs typeface="Arial"/>
              <a:sym typeface="Arial"/>
            </a:endParaRPr>
          </a:p>
        </p:txBody>
      </p:sp>
      <p:sp>
        <p:nvSpPr>
          <p:cNvPr id="49" name="Google Shape;49;p2"/>
          <p:cNvSpPr/>
          <p:nvPr/>
        </p:nvSpPr>
        <p:spPr>
          <a:xfrm>
            <a:off x="1417320" y="1810440"/>
            <a:ext cx="2285640" cy="29232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1" lang="en-US" sz="1300" u="none" strike="noStrike">
                <a:solidFill>
                  <a:srgbClr val="0D1B2A"/>
                </a:solidFill>
                <a:latin typeface="Calibri"/>
                <a:ea typeface="Calibri"/>
                <a:cs typeface="Calibri"/>
                <a:sym typeface="Calibri"/>
              </a:rPr>
              <a:t>Phishing</a:t>
            </a:r>
            <a:endParaRPr b="0" sz="1300" u="none" strike="noStrike">
              <a:solidFill>
                <a:srgbClr val="000000"/>
              </a:solidFill>
              <a:latin typeface="Arial"/>
              <a:ea typeface="Arial"/>
              <a:cs typeface="Arial"/>
              <a:sym typeface="Arial"/>
            </a:endParaRPr>
          </a:p>
        </p:txBody>
      </p:sp>
      <p:sp>
        <p:nvSpPr>
          <p:cNvPr id="50" name="Google Shape;50;p2"/>
          <p:cNvSpPr/>
          <p:nvPr/>
        </p:nvSpPr>
        <p:spPr>
          <a:xfrm>
            <a:off x="1417320" y="2103120"/>
            <a:ext cx="7223400" cy="25560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0" lang="en-US" sz="1050" u="none" strike="noStrike">
                <a:solidFill>
                  <a:srgbClr val="475569"/>
                </a:solidFill>
                <a:latin typeface="Calibri"/>
                <a:ea typeface="Calibri"/>
                <a:cs typeface="Calibri"/>
                <a:sym typeface="Calibri"/>
              </a:rPr>
              <a:t>Identifier les emails et SMS frauduleux, bons réflexes face aux liens suspects</a:t>
            </a:r>
            <a:endParaRPr b="0" sz="1050" u="none" strike="noStrike">
              <a:solidFill>
                <a:srgbClr val="000000"/>
              </a:solidFill>
              <a:latin typeface="Arial"/>
              <a:ea typeface="Arial"/>
              <a:cs typeface="Arial"/>
              <a:sym typeface="Arial"/>
            </a:endParaRPr>
          </a:p>
        </p:txBody>
      </p:sp>
      <p:sp>
        <p:nvSpPr>
          <p:cNvPr id="51" name="Google Shape;51;p2"/>
          <p:cNvSpPr/>
          <p:nvPr/>
        </p:nvSpPr>
        <p:spPr>
          <a:xfrm>
            <a:off x="365760" y="2551320"/>
            <a:ext cx="8412120" cy="676440"/>
          </a:xfrm>
          <a:prstGeom prst="rect">
            <a:avLst/>
          </a:prstGeom>
          <a:solidFill>
            <a:srgbClr val="FFFFFF"/>
          </a:solidFill>
          <a:ln cap="flat" cmpd="sng" w="9525">
            <a:solidFill>
              <a:srgbClr val="E2E8F0"/>
            </a:solidFill>
            <a:prstDash val="solid"/>
            <a:round/>
            <a:headEnd len="sm" w="sm" type="none"/>
            <a:tailEnd len="sm" w="sm" type="none"/>
          </a:ln>
          <a:effectLst>
            <a:outerShdw blurRad="63360" rotWithShape="0" algn="bl" dir="8100000" dist="25455">
              <a:srgbClr val="000000">
                <a:alpha val="7843"/>
              </a:srgbClr>
            </a:outerShdw>
          </a:effectLst>
        </p:spPr>
        <p:txBody>
          <a:bodyPr anchorCtr="0" anchor="t" bIns="45000" lIns="90000" spcFirstLastPara="1" rIns="90000" wrap="square" tIns="45000">
            <a:noAutofit/>
          </a:bodyPr>
          <a:lstStyle/>
          <a:p>
            <a:pPr indent="0" lvl="0" marL="0" marR="0" rtl="0" algn="l">
              <a:spcBef>
                <a:spcPts val="0"/>
              </a:spcBef>
              <a:spcAft>
                <a:spcPts val="0"/>
              </a:spcAft>
              <a:buNone/>
            </a:pPr>
            <a:r>
              <a:t/>
            </a:r>
            <a:endParaRPr b="0" sz="1800" u="none" strike="noStrike">
              <a:solidFill>
                <a:srgbClr val="000000"/>
              </a:solidFill>
              <a:latin typeface="Arial"/>
              <a:ea typeface="Arial"/>
              <a:cs typeface="Arial"/>
              <a:sym typeface="Arial"/>
            </a:endParaRPr>
          </a:p>
        </p:txBody>
      </p:sp>
      <p:sp>
        <p:nvSpPr>
          <p:cNvPr id="52" name="Google Shape;52;p2"/>
          <p:cNvSpPr/>
          <p:nvPr/>
        </p:nvSpPr>
        <p:spPr>
          <a:xfrm>
            <a:off x="365760" y="2551320"/>
            <a:ext cx="63720" cy="676440"/>
          </a:xfrm>
          <a:prstGeom prst="rect">
            <a:avLst/>
          </a:prstGeom>
          <a:solidFill>
            <a:srgbClr val="E85D04"/>
          </a:solidFill>
          <a:ln cap="flat" cmpd="sng" w="12700">
            <a:solidFill>
              <a:srgbClr val="E85D04"/>
            </a:solidFill>
            <a:prstDash val="solid"/>
            <a:round/>
            <a:headEnd len="sm" w="sm" type="none"/>
            <a:tailEnd len="sm" w="sm" type="none"/>
          </a:ln>
        </p:spPr>
        <p:txBody>
          <a:bodyPr anchorCtr="0" anchor="t" bIns="45000" lIns="90000" spcFirstLastPara="1" rIns="90000" wrap="square" tIns="45000">
            <a:noAutofit/>
          </a:bodyPr>
          <a:lstStyle/>
          <a:p>
            <a:pPr indent="0" lvl="0" marL="0" marR="0" rtl="0" algn="l">
              <a:spcBef>
                <a:spcPts val="0"/>
              </a:spcBef>
              <a:spcAft>
                <a:spcPts val="0"/>
              </a:spcAft>
              <a:buNone/>
            </a:pPr>
            <a:r>
              <a:t/>
            </a:r>
            <a:endParaRPr b="0" sz="1800" u="none" strike="noStrike">
              <a:solidFill>
                <a:srgbClr val="FFFFFF"/>
              </a:solidFill>
              <a:latin typeface="Arial"/>
              <a:ea typeface="Arial"/>
              <a:cs typeface="Arial"/>
              <a:sym typeface="Arial"/>
            </a:endParaRPr>
          </a:p>
        </p:txBody>
      </p:sp>
      <p:sp>
        <p:nvSpPr>
          <p:cNvPr id="53" name="Google Shape;53;p2"/>
          <p:cNvSpPr/>
          <p:nvPr/>
        </p:nvSpPr>
        <p:spPr>
          <a:xfrm>
            <a:off x="502920" y="2551320"/>
            <a:ext cx="822600" cy="676440"/>
          </a:xfrm>
          <a:prstGeom prst="rect">
            <a:avLst/>
          </a:prstGeom>
          <a:noFill/>
          <a:ln>
            <a:noFill/>
          </a:ln>
        </p:spPr>
        <p:txBody>
          <a:bodyPr anchorCtr="0" anchor="ctr" bIns="45000" lIns="90000" spcFirstLastPara="1" rIns="90000" wrap="square" tIns="45000">
            <a:noAutofit/>
          </a:bodyPr>
          <a:lstStyle/>
          <a:p>
            <a:pPr indent="0" lvl="0" marL="0" marR="0" rtl="0" algn="ctr">
              <a:lnSpc>
                <a:spcPct val="100000"/>
              </a:lnSpc>
              <a:spcBef>
                <a:spcPts val="0"/>
              </a:spcBef>
              <a:spcAft>
                <a:spcPts val="0"/>
              </a:spcAft>
              <a:buNone/>
            </a:pPr>
            <a:r>
              <a:rPr b="1" lang="en-US" sz="1500" u="none" strike="noStrike">
                <a:solidFill>
                  <a:srgbClr val="E85D04"/>
                </a:solidFill>
                <a:latin typeface="Calibri"/>
                <a:ea typeface="Calibri"/>
                <a:cs typeface="Calibri"/>
                <a:sym typeface="Calibri"/>
              </a:rPr>
              <a:t>🔄 03</a:t>
            </a:r>
            <a:endParaRPr b="0" sz="1500" u="none" strike="noStrike">
              <a:solidFill>
                <a:srgbClr val="000000"/>
              </a:solidFill>
              <a:latin typeface="Arial"/>
              <a:ea typeface="Arial"/>
              <a:cs typeface="Arial"/>
              <a:sym typeface="Arial"/>
            </a:endParaRPr>
          </a:p>
        </p:txBody>
      </p:sp>
      <p:sp>
        <p:nvSpPr>
          <p:cNvPr id="54" name="Google Shape;54;p2"/>
          <p:cNvSpPr/>
          <p:nvPr/>
        </p:nvSpPr>
        <p:spPr>
          <a:xfrm>
            <a:off x="1417320" y="2606040"/>
            <a:ext cx="2285640" cy="29232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1" lang="en-US" sz="1300" u="none" strike="noStrike">
                <a:solidFill>
                  <a:srgbClr val="0D1B2A"/>
                </a:solidFill>
                <a:latin typeface="Calibri"/>
                <a:ea typeface="Calibri"/>
                <a:cs typeface="Calibri"/>
                <a:sym typeface="Calibri"/>
              </a:rPr>
              <a:t>Mises à jour</a:t>
            </a:r>
            <a:endParaRPr b="0" sz="1300" u="none" strike="noStrike">
              <a:solidFill>
                <a:srgbClr val="000000"/>
              </a:solidFill>
              <a:latin typeface="Arial"/>
              <a:ea typeface="Arial"/>
              <a:cs typeface="Arial"/>
              <a:sym typeface="Arial"/>
            </a:endParaRPr>
          </a:p>
        </p:txBody>
      </p:sp>
      <p:sp>
        <p:nvSpPr>
          <p:cNvPr id="55" name="Google Shape;55;p2"/>
          <p:cNvSpPr/>
          <p:nvPr/>
        </p:nvSpPr>
        <p:spPr>
          <a:xfrm>
            <a:off x="1417320" y="2898720"/>
            <a:ext cx="7223400" cy="25560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0" lang="en-US" sz="1050" u="none" strike="noStrike">
                <a:solidFill>
                  <a:srgbClr val="475569"/>
                </a:solidFill>
                <a:latin typeface="Calibri"/>
                <a:ea typeface="Calibri"/>
                <a:cs typeface="Calibri"/>
                <a:sym typeface="Calibri"/>
              </a:rPr>
              <a:t>Pourquoi les mises à jour sont essentielles, risques des logiciels obsolètes</a:t>
            </a:r>
            <a:endParaRPr b="0" sz="1050" u="none" strike="noStrike">
              <a:solidFill>
                <a:srgbClr val="000000"/>
              </a:solidFill>
              <a:latin typeface="Arial"/>
              <a:ea typeface="Arial"/>
              <a:cs typeface="Arial"/>
              <a:sym typeface="Arial"/>
            </a:endParaRPr>
          </a:p>
        </p:txBody>
      </p:sp>
      <p:sp>
        <p:nvSpPr>
          <p:cNvPr id="56" name="Google Shape;56;p2"/>
          <p:cNvSpPr/>
          <p:nvPr/>
        </p:nvSpPr>
        <p:spPr>
          <a:xfrm>
            <a:off x="365760" y="3346560"/>
            <a:ext cx="8412120" cy="676440"/>
          </a:xfrm>
          <a:prstGeom prst="rect">
            <a:avLst/>
          </a:prstGeom>
          <a:solidFill>
            <a:srgbClr val="FFFFFF"/>
          </a:solidFill>
          <a:ln cap="flat" cmpd="sng" w="9525">
            <a:solidFill>
              <a:srgbClr val="E2E8F0"/>
            </a:solidFill>
            <a:prstDash val="solid"/>
            <a:round/>
            <a:headEnd len="sm" w="sm" type="none"/>
            <a:tailEnd len="sm" w="sm" type="none"/>
          </a:ln>
          <a:effectLst>
            <a:outerShdw blurRad="63360" rotWithShape="0" algn="bl" dir="8100000" dist="25455">
              <a:srgbClr val="000000">
                <a:alpha val="7843"/>
              </a:srgbClr>
            </a:outerShdw>
          </a:effectLst>
        </p:spPr>
        <p:txBody>
          <a:bodyPr anchorCtr="0" anchor="t" bIns="45000" lIns="90000" spcFirstLastPara="1" rIns="90000" wrap="square" tIns="45000">
            <a:noAutofit/>
          </a:bodyPr>
          <a:lstStyle/>
          <a:p>
            <a:pPr indent="0" lvl="0" marL="0" marR="0" rtl="0" algn="l">
              <a:spcBef>
                <a:spcPts val="0"/>
              </a:spcBef>
              <a:spcAft>
                <a:spcPts val="0"/>
              </a:spcAft>
              <a:buNone/>
            </a:pPr>
            <a:r>
              <a:t/>
            </a:r>
            <a:endParaRPr b="0" sz="1800" u="none" strike="noStrike">
              <a:solidFill>
                <a:srgbClr val="000000"/>
              </a:solidFill>
              <a:latin typeface="Arial"/>
              <a:ea typeface="Arial"/>
              <a:cs typeface="Arial"/>
              <a:sym typeface="Arial"/>
            </a:endParaRPr>
          </a:p>
        </p:txBody>
      </p:sp>
      <p:sp>
        <p:nvSpPr>
          <p:cNvPr id="57" name="Google Shape;57;p2"/>
          <p:cNvSpPr/>
          <p:nvPr/>
        </p:nvSpPr>
        <p:spPr>
          <a:xfrm>
            <a:off x="365760" y="3346560"/>
            <a:ext cx="63720" cy="676440"/>
          </a:xfrm>
          <a:prstGeom prst="rect">
            <a:avLst/>
          </a:prstGeom>
          <a:solidFill>
            <a:srgbClr val="E85D04"/>
          </a:solidFill>
          <a:ln cap="flat" cmpd="sng" w="12700">
            <a:solidFill>
              <a:srgbClr val="E85D04"/>
            </a:solidFill>
            <a:prstDash val="solid"/>
            <a:round/>
            <a:headEnd len="sm" w="sm" type="none"/>
            <a:tailEnd len="sm" w="sm" type="none"/>
          </a:ln>
        </p:spPr>
        <p:txBody>
          <a:bodyPr anchorCtr="0" anchor="t" bIns="45000" lIns="90000" spcFirstLastPara="1" rIns="90000" wrap="square" tIns="45000">
            <a:noAutofit/>
          </a:bodyPr>
          <a:lstStyle/>
          <a:p>
            <a:pPr indent="0" lvl="0" marL="0" marR="0" rtl="0" algn="l">
              <a:spcBef>
                <a:spcPts val="0"/>
              </a:spcBef>
              <a:spcAft>
                <a:spcPts val="0"/>
              </a:spcAft>
              <a:buNone/>
            </a:pPr>
            <a:r>
              <a:t/>
            </a:r>
            <a:endParaRPr b="0" sz="1800" u="none" strike="noStrike">
              <a:solidFill>
                <a:srgbClr val="FFFFFF"/>
              </a:solidFill>
              <a:latin typeface="Arial"/>
              <a:ea typeface="Arial"/>
              <a:cs typeface="Arial"/>
              <a:sym typeface="Arial"/>
            </a:endParaRPr>
          </a:p>
        </p:txBody>
      </p:sp>
      <p:sp>
        <p:nvSpPr>
          <p:cNvPr id="58" name="Google Shape;58;p2"/>
          <p:cNvSpPr/>
          <p:nvPr/>
        </p:nvSpPr>
        <p:spPr>
          <a:xfrm>
            <a:off x="502920" y="3346560"/>
            <a:ext cx="822600" cy="676440"/>
          </a:xfrm>
          <a:prstGeom prst="rect">
            <a:avLst/>
          </a:prstGeom>
          <a:noFill/>
          <a:ln>
            <a:noFill/>
          </a:ln>
        </p:spPr>
        <p:txBody>
          <a:bodyPr anchorCtr="0" anchor="ctr" bIns="45000" lIns="90000" spcFirstLastPara="1" rIns="90000" wrap="square" tIns="45000">
            <a:noAutofit/>
          </a:bodyPr>
          <a:lstStyle/>
          <a:p>
            <a:pPr indent="0" lvl="0" marL="0" marR="0" rtl="0" algn="ctr">
              <a:lnSpc>
                <a:spcPct val="100000"/>
              </a:lnSpc>
              <a:spcBef>
                <a:spcPts val="0"/>
              </a:spcBef>
              <a:spcAft>
                <a:spcPts val="0"/>
              </a:spcAft>
              <a:buNone/>
            </a:pPr>
            <a:r>
              <a:rPr b="1" lang="en-US" sz="1500" u="none" strike="noStrike">
                <a:solidFill>
                  <a:srgbClr val="E85D04"/>
                </a:solidFill>
                <a:latin typeface="Calibri"/>
                <a:ea typeface="Calibri"/>
                <a:cs typeface="Calibri"/>
                <a:sym typeface="Calibri"/>
              </a:rPr>
              <a:t>📶 04</a:t>
            </a:r>
            <a:endParaRPr b="0" sz="1500" u="none" strike="noStrike">
              <a:solidFill>
                <a:srgbClr val="000000"/>
              </a:solidFill>
              <a:latin typeface="Arial"/>
              <a:ea typeface="Arial"/>
              <a:cs typeface="Arial"/>
              <a:sym typeface="Arial"/>
            </a:endParaRPr>
          </a:p>
        </p:txBody>
      </p:sp>
      <p:sp>
        <p:nvSpPr>
          <p:cNvPr id="59" name="Google Shape;59;p2"/>
          <p:cNvSpPr/>
          <p:nvPr/>
        </p:nvSpPr>
        <p:spPr>
          <a:xfrm>
            <a:off x="1417320" y="3401640"/>
            <a:ext cx="2285640" cy="29232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1" lang="en-US" sz="1300" u="none" strike="noStrike">
                <a:solidFill>
                  <a:srgbClr val="0D1B2A"/>
                </a:solidFill>
                <a:latin typeface="Calibri"/>
                <a:ea typeface="Calibri"/>
                <a:cs typeface="Calibri"/>
                <a:sym typeface="Calibri"/>
              </a:rPr>
              <a:t>Wi-Fi public</a:t>
            </a:r>
            <a:endParaRPr b="0" sz="1300" u="none" strike="noStrike">
              <a:solidFill>
                <a:srgbClr val="000000"/>
              </a:solidFill>
              <a:latin typeface="Arial"/>
              <a:ea typeface="Arial"/>
              <a:cs typeface="Arial"/>
              <a:sym typeface="Arial"/>
            </a:endParaRPr>
          </a:p>
        </p:txBody>
      </p:sp>
      <p:sp>
        <p:nvSpPr>
          <p:cNvPr id="60" name="Google Shape;60;p2"/>
          <p:cNvSpPr/>
          <p:nvPr/>
        </p:nvSpPr>
        <p:spPr>
          <a:xfrm>
            <a:off x="1417320" y="3694320"/>
            <a:ext cx="7223400" cy="25560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0" lang="en-US" sz="1050" u="none" strike="noStrike">
                <a:solidFill>
                  <a:srgbClr val="475569"/>
                </a:solidFill>
                <a:latin typeface="Calibri"/>
                <a:ea typeface="Calibri"/>
                <a:cs typeface="Calibri"/>
                <a:sym typeface="Calibri"/>
              </a:rPr>
              <a:t>Risques des réseaux non sécurisés, VPN, bonnes pratiques en déplacement</a:t>
            </a:r>
            <a:endParaRPr b="0" sz="1050" u="none" strike="noStrike">
              <a:solidFill>
                <a:srgbClr val="000000"/>
              </a:solidFill>
              <a:latin typeface="Arial"/>
              <a:ea typeface="Arial"/>
              <a:cs typeface="Arial"/>
              <a:sym typeface="Arial"/>
            </a:endParaRPr>
          </a:p>
        </p:txBody>
      </p:sp>
      <p:sp>
        <p:nvSpPr>
          <p:cNvPr id="61" name="Google Shape;61;p2"/>
          <p:cNvSpPr/>
          <p:nvPr/>
        </p:nvSpPr>
        <p:spPr>
          <a:xfrm>
            <a:off x="365760" y="4142160"/>
            <a:ext cx="8412120" cy="676440"/>
          </a:xfrm>
          <a:prstGeom prst="rect">
            <a:avLst/>
          </a:prstGeom>
          <a:solidFill>
            <a:srgbClr val="FFFFFF"/>
          </a:solidFill>
          <a:ln cap="flat" cmpd="sng" w="9525">
            <a:solidFill>
              <a:srgbClr val="E2E8F0"/>
            </a:solidFill>
            <a:prstDash val="solid"/>
            <a:round/>
            <a:headEnd len="sm" w="sm" type="none"/>
            <a:tailEnd len="sm" w="sm" type="none"/>
          </a:ln>
          <a:effectLst>
            <a:outerShdw blurRad="63360" rotWithShape="0" algn="bl" dir="8100000" dist="25455">
              <a:srgbClr val="000000">
                <a:alpha val="7843"/>
              </a:srgbClr>
            </a:outerShdw>
          </a:effectLst>
        </p:spPr>
        <p:txBody>
          <a:bodyPr anchorCtr="0" anchor="t" bIns="45000" lIns="90000" spcFirstLastPara="1" rIns="90000" wrap="square" tIns="45000">
            <a:noAutofit/>
          </a:bodyPr>
          <a:lstStyle/>
          <a:p>
            <a:pPr indent="0" lvl="0" marL="0" marR="0" rtl="0" algn="l">
              <a:spcBef>
                <a:spcPts val="0"/>
              </a:spcBef>
              <a:spcAft>
                <a:spcPts val="0"/>
              </a:spcAft>
              <a:buNone/>
            </a:pPr>
            <a:r>
              <a:t/>
            </a:r>
            <a:endParaRPr b="0" sz="1800" u="none" strike="noStrike">
              <a:solidFill>
                <a:srgbClr val="000000"/>
              </a:solidFill>
              <a:latin typeface="Arial"/>
              <a:ea typeface="Arial"/>
              <a:cs typeface="Arial"/>
              <a:sym typeface="Arial"/>
            </a:endParaRPr>
          </a:p>
        </p:txBody>
      </p:sp>
      <p:sp>
        <p:nvSpPr>
          <p:cNvPr id="62" name="Google Shape;62;p2"/>
          <p:cNvSpPr/>
          <p:nvPr/>
        </p:nvSpPr>
        <p:spPr>
          <a:xfrm>
            <a:off x="365760" y="4142160"/>
            <a:ext cx="63720" cy="676440"/>
          </a:xfrm>
          <a:prstGeom prst="rect">
            <a:avLst/>
          </a:prstGeom>
          <a:solidFill>
            <a:srgbClr val="E85D04"/>
          </a:solidFill>
          <a:ln cap="flat" cmpd="sng" w="12700">
            <a:solidFill>
              <a:srgbClr val="E85D04"/>
            </a:solidFill>
            <a:prstDash val="solid"/>
            <a:round/>
            <a:headEnd len="sm" w="sm" type="none"/>
            <a:tailEnd len="sm" w="sm" type="none"/>
          </a:ln>
        </p:spPr>
        <p:txBody>
          <a:bodyPr anchorCtr="0" anchor="t" bIns="45000" lIns="90000" spcFirstLastPara="1" rIns="90000" wrap="square" tIns="45000">
            <a:noAutofit/>
          </a:bodyPr>
          <a:lstStyle/>
          <a:p>
            <a:pPr indent="0" lvl="0" marL="0" marR="0" rtl="0" algn="l">
              <a:spcBef>
                <a:spcPts val="0"/>
              </a:spcBef>
              <a:spcAft>
                <a:spcPts val="0"/>
              </a:spcAft>
              <a:buNone/>
            </a:pPr>
            <a:r>
              <a:t/>
            </a:r>
            <a:endParaRPr b="0" sz="1800" u="none" strike="noStrike">
              <a:solidFill>
                <a:srgbClr val="FFFFFF"/>
              </a:solidFill>
              <a:latin typeface="Arial"/>
              <a:ea typeface="Arial"/>
              <a:cs typeface="Arial"/>
              <a:sym typeface="Arial"/>
            </a:endParaRPr>
          </a:p>
        </p:txBody>
      </p:sp>
      <p:sp>
        <p:nvSpPr>
          <p:cNvPr id="63" name="Google Shape;63;p2"/>
          <p:cNvSpPr/>
          <p:nvPr/>
        </p:nvSpPr>
        <p:spPr>
          <a:xfrm>
            <a:off x="502920" y="4142160"/>
            <a:ext cx="822600" cy="676440"/>
          </a:xfrm>
          <a:prstGeom prst="rect">
            <a:avLst/>
          </a:prstGeom>
          <a:noFill/>
          <a:ln>
            <a:noFill/>
          </a:ln>
        </p:spPr>
        <p:txBody>
          <a:bodyPr anchorCtr="0" anchor="ctr" bIns="45000" lIns="90000" spcFirstLastPara="1" rIns="90000" wrap="square" tIns="45000">
            <a:noAutofit/>
          </a:bodyPr>
          <a:lstStyle/>
          <a:p>
            <a:pPr indent="0" lvl="0" marL="0" marR="0" rtl="0" algn="ctr">
              <a:lnSpc>
                <a:spcPct val="100000"/>
              </a:lnSpc>
              <a:spcBef>
                <a:spcPts val="0"/>
              </a:spcBef>
              <a:spcAft>
                <a:spcPts val="0"/>
              </a:spcAft>
              <a:buNone/>
            </a:pPr>
            <a:r>
              <a:rPr b="1" lang="en-US" sz="1500" u="none" strike="noStrike">
                <a:solidFill>
                  <a:srgbClr val="E85D04"/>
                </a:solidFill>
                <a:latin typeface="Calibri"/>
                <a:ea typeface="Calibri"/>
                <a:cs typeface="Calibri"/>
                <a:sym typeface="Calibri"/>
              </a:rPr>
              <a:t>🗂️ 05</a:t>
            </a:r>
            <a:endParaRPr b="0" sz="1500" u="none" strike="noStrike">
              <a:solidFill>
                <a:srgbClr val="000000"/>
              </a:solidFill>
              <a:latin typeface="Arial"/>
              <a:ea typeface="Arial"/>
              <a:cs typeface="Arial"/>
              <a:sym typeface="Arial"/>
            </a:endParaRPr>
          </a:p>
        </p:txBody>
      </p:sp>
      <p:sp>
        <p:nvSpPr>
          <p:cNvPr id="64" name="Google Shape;64;p2"/>
          <p:cNvSpPr/>
          <p:nvPr/>
        </p:nvSpPr>
        <p:spPr>
          <a:xfrm>
            <a:off x="1417320" y="4197240"/>
            <a:ext cx="2285640" cy="29232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1" lang="en-US" sz="1300" u="none" strike="noStrike">
                <a:solidFill>
                  <a:srgbClr val="0D1B2A"/>
                </a:solidFill>
                <a:latin typeface="Calibri"/>
                <a:ea typeface="Calibri"/>
                <a:cs typeface="Calibri"/>
                <a:sym typeface="Calibri"/>
              </a:rPr>
              <a:t>Données sensibles</a:t>
            </a:r>
            <a:endParaRPr b="0" sz="1300" u="none" strike="noStrike">
              <a:solidFill>
                <a:srgbClr val="000000"/>
              </a:solidFill>
              <a:latin typeface="Arial"/>
              <a:ea typeface="Arial"/>
              <a:cs typeface="Arial"/>
              <a:sym typeface="Arial"/>
            </a:endParaRPr>
          </a:p>
        </p:txBody>
      </p:sp>
      <p:sp>
        <p:nvSpPr>
          <p:cNvPr id="65" name="Google Shape;65;p2"/>
          <p:cNvSpPr/>
          <p:nvPr/>
        </p:nvSpPr>
        <p:spPr>
          <a:xfrm>
            <a:off x="1417320" y="4489560"/>
            <a:ext cx="7223400" cy="25560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0" lang="en-US" sz="1050" u="none" strike="noStrike">
                <a:solidFill>
                  <a:srgbClr val="475569"/>
                </a:solidFill>
                <a:latin typeface="Calibri"/>
                <a:ea typeface="Calibri"/>
                <a:cs typeface="Calibri"/>
                <a:sym typeface="Calibri"/>
              </a:rPr>
              <a:t>Ne pas tout partager, RGPD simplifié, vigilance sur les pièces jointes</a:t>
            </a:r>
            <a:endParaRPr b="0" sz="1050" u="none" strike="noStrike">
              <a:solidFill>
                <a:srgbClr val="000000"/>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0F4F8"/>
        </a:solidFill>
      </p:bgPr>
    </p:bg>
    <p:spTree>
      <p:nvGrpSpPr>
        <p:cNvPr id="70" name="Shape 70"/>
        <p:cNvGrpSpPr/>
        <p:nvPr/>
      </p:nvGrpSpPr>
      <p:grpSpPr>
        <a:xfrm>
          <a:off x="0" y="0"/>
          <a:ext cx="0" cy="0"/>
          <a:chOff x="0" y="0"/>
          <a:chExt cx="0" cy="0"/>
        </a:xfrm>
      </p:grpSpPr>
      <p:sp>
        <p:nvSpPr>
          <p:cNvPr id="71" name="Google Shape;71;p3"/>
          <p:cNvSpPr/>
          <p:nvPr/>
        </p:nvSpPr>
        <p:spPr>
          <a:xfrm>
            <a:off x="0" y="0"/>
            <a:ext cx="9143640" cy="776880"/>
          </a:xfrm>
          <a:prstGeom prst="rect">
            <a:avLst/>
          </a:prstGeom>
          <a:solidFill>
            <a:srgbClr val="0D1B2A"/>
          </a:solidFill>
          <a:ln cap="flat" cmpd="sng" w="12700">
            <a:solidFill>
              <a:srgbClr val="0D1B2A"/>
            </a:solidFill>
            <a:prstDash val="solid"/>
            <a:round/>
            <a:headEnd len="sm" w="sm" type="none"/>
            <a:tailEnd len="sm" w="sm" type="none"/>
          </a:ln>
        </p:spPr>
        <p:txBody>
          <a:bodyPr anchorCtr="0" anchor="t" bIns="45000" lIns="90000" spcFirstLastPara="1" rIns="90000" wrap="square" tIns="45000">
            <a:noAutofit/>
          </a:bodyPr>
          <a:lstStyle/>
          <a:p>
            <a:pPr indent="0" lvl="0" marL="0" marR="0" rtl="0" algn="l">
              <a:spcBef>
                <a:spcPts val="0"/>
              </a:spcBef>
              <a:spcAft>
                <a:spcPts val="0"/>
              </a:spcAft>
              <a:buNone/>
            </a:pPr>
            <a:r>
              <a:t/>
            </a:r>
            <a:endParaRPr b="0" sz="1800" u="none" strike="noStrike">
              <a:solidFill>
                <a:srgbClr val="FFFFFF"/>
              </a:solidFill>
              <a:latin typeface="Arial"/>
              <a:ea typeface="Arial"/>
              <a:cs typeface="Arial"/>
              <a:sym typeface="Arial"/>
            </a:endParaRPr>
          </a:p>
        </p:txBody>
      </p:sp>
      <p:sp>
        <p:nvSpPr>
          <p:cNvPr id="72" name="Google Shape;72;p3"/>
          <p:cNvSpPr/>
          <p:nvPr/>
        </p:nvSpPr>
        <p:spPr>
          <a:xfrm>
            <a:off x="0" y="0"/>
            <a:ext cx="502560" cy="776880"/>
          </a:xfrm>
          <a:prstGeom prst="rect">
            <a:avLst/>
          </a:prstGeom>
          <a:solidFill>
            <a:srgbClr val="E85D04"/>
          </a:solidFill>
          <a:ln cap="flat" cmpd="sng" w="12700">
            <a:solidFill>
              <a:srgbClr val="E85D04"/>
            </a:solidFill>
            <a:prstDash val="solid"/>
            <a:round/>
            <a:headEnd len="sm" w="sm" type="none"/>
            <a:tailEnd len="sm" w="sm" type="none"/>
          </a:ln>
        </p:spPr>
        <p:txBody>
          <a:bodyPr anchorCtr="0" anchor="t" bIns="45000" lIns="90000" spcFirstLastPara="1" rIns="90000" wrap="square" tIns="45000">
            <a:noAutofit/>
          </a:bodyPr>
          <a:lstStyle/>
          <a:p>
            <a:pPr indent="0" lvl="0" marL="0" marR="0" rtl="0" algn="l">
              <a:spcBef>
                <a:spcPts val="0"/>
              </a:spcBef>
              <a:spcAft>
                <a:spcPts val="0"/>
              </a:spcAft>
              <a:buNone/>
            </a:pPr>
            <a:r>
              <a:t/>
            </a:r>
            <a:endParaRPr b="0" sz="1800" u="none" strike="noStrike">
              <a:solidFill>
                <a:srgbClr val="FFFFFF"/>
              </a:solidFill>
              <a:latin typeface="Arial"/>
              <a:ea typeface="Arial"/>
              <a:cs typeface="Arial"/>
              <a:sym typeface="Arial"/>
            </a:endParaRPr>
          </a:p>
        </p:txBody>
      </p:sp>
      <p:sp>
        <p:nvSpPr>
          <p:cNvPr id="73" name="Google Shape;73;p3"/>
          <p:cNvSpPr/>
          <p:nvPr/>
        </p:nvSpPr>
        <p:spPr>
          <a:xfrm>
            <a:off x="0" y="0"/>
            <a:ext cx="502560" cy="776880"/>
          </a:xfrm>
          <a:prstGeom prst="rect">
            <a:avLst/>
          </a:prstGeom>
          <a:noFill/>
          <a:ln>
            <a:noFill/>
          </a:ln>
        </p:spPr>
        <p:txBody>
          <a:bodyPr anchorCtr="0" anchor="ctr" bIns="45000" lIns="90000" spcFirstLastPara="1" rIns="90000" wrap="square" tIns="45000">
            <a:noAutofit/>
          </a:bodyPr>
          <a:lstStyle/>
          <a:p>
            <a:pPr indent="0" lvl="0" marL="0" marR="0" rtl="0" algn="ctr">
              <a:lnSpc>
                <a:spcPct val="100000"/>
              </a:lnSpc>
              <a:spcBef>
                <a:spcPts val="0"/>
              </a:spcBef>
              <a:spcAft>
                <a:spcPts val="0"/>
              </a:spcAft>
              <a:buNone/>
            </a:pPr>
            <a:r>
              <a:rPr b="1" lang="en-US" sz="1300" u="none" strike="noStrike">
                <a:solidFill>
                  <a:srgbClr val="FFFFFF"/>
                </a:solidFill>
                <a:latin typeface="Calibri"/>
                <a:ea typeface="Calibri"/>
                <a:cs typeface="Calibri"/>
                <a:sym typeface="Calibri"/>
              </a:rPr>
              <a:t>01</a:t>
            </a:r>
            <a:endParaRPr b="0" sz="1300" u="none" strike="noStrike">
              <a:solidFill>
                <a:srgbClr val="000000"/>
              </a:solidFill>
              <a:latin typeface="Arial"/>
              <a:ea typeface="Arial"/>
              <a:cs typeface="Arial"/>
              <a:sym typeface="Arial"/>
            </a:endParaRPr>
          </a:p>
        </p:txBody>
      </p:sp>
      <p:sp>
        <p:nvSpPr>
          <p:cNvPr id="74" name="Google Shape;74;p3"/>
          <p:cNvSpPr/>
          <p:nvPr/>
        </p:nvSpPr>
        <p:spPr>
          <a:xfrm>
            <a:off x="594360" y="0"/>
            <a:ext cx="8412120" cy="77688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1" lang="en-US" sz="2000" u="none" strike="noStrike">
                <a:solidFill>
                  <a:srgbClr val="FFFFFF"/>
                </a:solidFill>
                <a:latin typeface="Calibri"/>
                <a:ea typeface="Calibri"/>
                <a:cs typeface="Calibri"/>
                <a:sym typeface="Calibri"/>
              </a:rPr>
              <a:t>🔒  Mots de passe — Créer un mot de passe solide</a:t>
            </a:r>
            <a:endParaRPr b="0" sz="2000" u="none" strike="noStrike">
              <a:solidFill>
                <a:srgbClr val="000000"/>
              </a:solidFill>
              <a:latin typeface="Arial"/>
              <a:ea typeface="Arial"/>
              <a:cs typeface="Arial"/>
              <a:sym typeface="Arial"/>
            </a:endParaRPr>
          </a:p>
        </p:txBody>
      </p:sp>
      <p:sp>
        <p:nvSpPr>
          <p:cNvPr id="75" name="Google Shape;75;p3"/>
          <p:cNvSpPr/>
          <p:nvPr/>
        </p:nvSpPr>
        <p:spPr>
          <a:xfrm>
            <a:off x="320040" y="914400"/>
            <a:ext cx="4114440" cy="3931560"/>
          </a:xfrm>
          <a:prstGeom prst="rect">
            <a:avLst/>
          </a:prstGeom>
          <a:solidFill>
            <a:srgbClr val="FFFFFF"/>
          </a:solidFill>
          <a:ln cap="flat" cmpd="sng" w="9525">
            <a:solidFill>
              <a:srgbClr val="E2E8F0"/>
            </a:solidFill>
            <a:prstDash val="solid"/>
            <a:round/>
            <a:headEnd len="sm" w="sm" type="none"/>
            <a:tailEnd len="sm" w="sm" type="none"/>
          </a:ln>
          <a:effectLst>
            <a:outerShdw blurRad="63360" rotWithShape="0" algn="bl" dir="8100000" dist="25455">
              <a:srgbClr val="000000">
                <a:alpha val="7843"/>
              </a:srgbClr>
            </a:outerShdw>
          </a:effectLst>
        </p:spPr>
        <p:txBody>
          <a:bodyPr anchorCtr="0" anchor="t" bIns="45000" lIns="90000" spcFirstLastPara="1" rIns="90000" wrap="square" tIns="45000">
            <a:noAutofit/>
          </a:bodyPr>
          <a:lstStyle/>
          <a:p>
            <a:pPr indent="0" lvl="0" marL="0" marR="0" rtl="0" algn="l">
              <a:spcBef>
                <a:spcPts val="0"/>
              </a:spcBef>
              <a:spcAft>
                <a:spcPts val="0"/>
              </a:spcAft>
              <a:buNone/>
            </a:pPr>
            <a:r>
              <a:t/>
            </a:r>
            <a:endParaRPr b="0" sz="1800" u="none" strike="noStrike">
              <a:solidFill>
                <a:srgbClr val="000000"/>
              </a:solidFill>
              <a:latin typeface="Arial"/>
              <a:ea typeface="Arial"/>
              <a:cs typeface="Arial"/>
              <a:sym typeface="Arial"/>
            </a:endParaRPr>
          </a:p>
        </p:txBody>
      </p:sp>
      <p:sp>
        <p:nvSpPr>
          <p:cNvPr id="76" name="Google Shape;76;p3"/>
          <p:cNvSpPr/>
          <p:nvPr/>
        </p:nvSpPr>
        <p:spPr>
          <a:xfrm>
            <a:off x="457200" y="969120"/>
            <a:ext cx="3794400" cy="34704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1" lang="en-US" sz="1300" u="none" strike="noStrike">
                <a:solidFill>
                  <a:srgbClr val="0D1B2A"/>
                </a:solidFill>
                <a:latin typeface="Calibri"/>
                <a:ea typeface="Calibri"/>
                <a:cs typeface="Calibri"/>
                <a:sym typeface="Calibri"/>
              </a:rPr>
              <a:t>Les règles d'un bon mot de passe</a:t>
            </a:r>
            <a:endParaRPr b="0" sz="1300" u="none" strike="noStrike">
              <a:solidFill>
                <a:srgbClr val="000000"/>
              </a:solidFill>
              <a:latin typeface="Arial"/>
              <a:ea typeface="Arial"/>
              <a:cs typeface="Arial"/>
              <a:sym typeface="Arial"/>
            </a:endParaRPr>
          </a:p>
        </p:txBody>
      </p:sp>
      <p:sp>
        <p:nvSpPr>
          <p:cNvPr id="77" name="Google Shape;77;p3"/>
          <p:cNvSpPr/>
          <p:nvPr/>
        </p:nvSpPr>
        <p:spPr>
          <a:xfrm>
            <a:off x="457200" y="1389960"/>
            <a:ext cx="3748680" cy="3108600"/>
          </a:xfrm>
          <a:prstGeom prst="rect">
            <a:avLst/>
          </a:prstGeom>
          <a:noFill/>
          <a:ln>
            <a:noFill/>
          </a:ln>
        </p:spPr>
        <p:txBody>
          <a:bodyPr anchorCtr="0" anchor="ctr" bIns="45000" lIns="90000" spcFirstLastPara="1" rIns="90000" wrap="square" tIns="45000">
            <a:noAutofit/>
          </a:bodyPr>
          <a:lstStyle/>
          <a:p>
            <a:pPr indent="-343080" lvl="0" marL="343080" marR="0" rtl="0" algn="l">
              <a:lnSpc>
                <a:spcPct val="100000"/>
              </a:lnSpc>
              <a:spcBef>
                <a:spcPts val="0"/>
              </a:spcBef>
              <a:spcAft>
                <a:spcPts val="0"/>
              </a:spcAft>
              <a:buClr>
                <a:srgbClr val="475569"/>
              </a:buClr>
              <a:buSzPts val="1150"/>
              <a:buFont typeface="Noto Sans Symbols"/>
              <a:buChar char="∙"/>
            </a:pPr>
            <a:r>
              <a:rPr b="0" lang="en-US" sz="1150" u="none" strike="noStrike">
                <a:solidFill>
                  <a:srgbClr val="475569"/>
                </a:solidFill>
                <a:latin typeface="Calibri"/>
                <a:ea typeface="Calibri"/>
                <a:cs typeface="Calibri"/>
                <a:sym typeface="Calibri"/>
              </a:rPr>
              <a:t>Au moins 12 caractères (idéalement 16+)</a:t>
            </a:r>
            <a:endParaRPr b="0" sz="1150" u="none" strike="noStrike">
              <a:solidFill>
                <a:srgbClr val="000000"/>
              </a:solidFill>
              <a:latin typeface="Arial"/>
              <a:ea typeface="Arial"/>
              <a:cs typeface="Arial"/>
              <a:sym typeface="Arial"/>
            </a:endParaRPr>
          </a:p>
          <a:p>
            <a:pPr indent="-343080" lvl="0" marL="343080" marR="0" rtl="0" algn="l">
              <a:lnSpc>
                <a:spcPct val="100000"/>
              </a:lnSpc>
              <a:spcBef>
                <a:spcPts val="0"/>
              </a:spcBef>
              <a:spcAft>
                <a:spcPts val="0"/>
              </a:spcAft>
              <a:buClr>
                <a:srgbClr val="475569"/>
              </a:buClr>
              <a:buSzPts val="1150"/>
              <a:buFont typeface="Noto Sans Symbols"/>
              <a:buChar char="∙"/>
            </a:pPr>
            <a:r>
              <a:rPr b="0" lang="en-US" sz="1150" u="none" strike="noStrike">
                <a:solidFill>
                  <a:srgbClr val="475569"/>
                </a:solidFill>
                <a:latin typeface="Calibri"/>
                <a:ea typeface="Calibri"/>
                <a:cs typeface="Calibri"/>
                <a:sym typeface="Calibri"/>
              </a:rPr>
              <a:t>Mélanger majuscules et minuscules</a:t>
            </a:r>
            <a:endParaRPr b="0" sz="1150" u="none" strike="noStrike">
              <a:solidFill>
                <a:srgbClr val="000000"/>
              </a:solidFill>
              <a:latin typeface="Arial"/>
              <a:ea typeface="Arial"/>
              <a:cs typeface="Arial"/>
              <a:sym typeface="Arial"/>
            </a:endParaRPr>
          </a:p>
          <a:p>
            <a:pPr indent="-343080" lvl="0" marL="343080" marR="0" rtl="0" algn="l">
              <a:lnSpc>
                <a:spcPct val="100000"/>
              </a:lnSpc>
              <a:spcBef>
                <a:spcPts val="0"/>
              </a:spcBef>
              <a:spcAft>
                <a:spcPts val="0"/>
              </a:spcAft>
              <a:buClr>
                <a:srgbClr val="475569"/>
              </a:buClr>
              <a:buSzPts val="1150"/>
              <a:buFont typeface="Noto Sans Symbols"/>
              <a:buChar char="∙"/>
            </a:pPr>
            <a:r>
              <a:rPr b="0" lang="en-US" sz="1150" u="none" strike="noStrike">
                <a:solidFill>
                  <a:srgbClr val="475569"/>
                </a:solidFill>
                <a:latin typeface="Calibri"/>
                <a:ea typeface="Calibri"/>
                <a:cs typeface="Calibri"/>
                <a:sym typeface="Calibri"/>
              </a:rPr>
              <a:t>Inclure des chiffres ET des symboles (!@#$%...)</a:t>
            </a:r>
            <a:endParaRPr b="0" sz="1150" u="none" strike="noStrike">
              <a:solidFill>
                <a:srgbClr val="000000"/>
              </a:solidFill>
              <a:latin typeface="Arial"/>
              <a:ea typeface="Arial"/>
              <a:cs typeface="Arial"/>
              <a:sym typeface="Arial"/>
            </a:endParaRPr>
          </a:p>
          <a:p>
            <a:pPr indent="-343080" lvl="0" marL="343080" marR="0" rtl="0" algn="l">
              <a:lnSpc>
                <a:spcPct val="100000"/>
              </a:lnSpc>
              <a:spcBef>
                <a:spcPts val="0"/>
              </a:spcBef>
              <a:spcAft>
                <a:spcPts val="0"/>
              </a:spcAft>
              <a:buClr>
                <a:srgbClr val="475569"/>
              </a:buClr>
              <a:buSzPts val="1150"/>
              <a:buFont typeface="Noto Sans Symbols"/>
              <a:buChar char="∙"/>
            </a:pPr>
            <a:r>
              <a:rPr b="0" lang="en-US" sz="1150" u="none" strike="noStrike">
                <a:solidFill>
                  <a:srgbClr val="475569"/>
                </a:solidFill>
                <a:latin typeface="Calibri"/>
                <a:ea typeface="Calibri"/>
                <a:cs typeface="Calibri"/>
                <a:sym typeface="Calibri"/>
              </a:rPr>
              <a:t>Jamais un mot du dictionnaire ou un prénom</a:t>
            </a:r>
            <a:endParaRPr b="0" sz="1150" u="none" strike="noStrike">
              <a:solidFill>
                <a:srgbClr val="000000"/>
              </a:solidFill>
              <a:latin typeface="Arial"/>
              <a:ea typeface="Arial"/>
              <a:cs typeface="Arial"/>
              <a:sym typeface="Arial"/>
            </a:endParaRPr>
          </a:p>
          <a:p>
            <a:pPr indent="-343080" lvl="0" marL="343080" marR="0" rtl="0" algn="l">
              <a:lnSpc>
                <a:spcPct val="100000"/>
              </a:lnSpc>
              <a:spcBef>
                <a:spcPts val="0"/>
              </a:spcBef>
              <a:spcAft>
                <a:spcPts val="0"/>
              </a:spcAft>
              <a:buClr>
                <a:srgbClr val="475569"/>
              </a:buClr>
              <a:buSzPts val="1150"/>
              <a:buFont typeface="Noto Sans Symbols"/>
              <a:buChar char="∙"/>
            </a:pPr>
            <a:r>
              <a:rPr b="0" lang="en-US" sz="1150" u="none" strike="noStrike">
                <a:solidFill>
                  <a:srgbClr val="475569"/>
                </a:solidFill>
                <a:latin typeface="Calibri"/>
                <a:ea typeface="Calibri"/>
                <a:cs typeface="Calibri"/>
                <a:sym typeface="Calibri"/>
              </a:rPr>
              <a:t>Un mot de passe DIFFÉRENT par compte</a:t>
            </a:r>
            <a:endParaRPr b="0" sz="1150" u="none" strike="noStrike">
              <a:solidFill>
                <a:srgbClr val="000000"/>
              </a:solidFill>
              <a:latin typeface="Arial"/>
              <a:ea typeface="Arial"/>
              <a:cs typeface="Arial"/>
              <a:sym typeface="Arial"/>
            </a:endParaRPr>
          </a:p>
          <a:p>
            <a:pPr indent="-343080" lvl="0" marL="343080" marR="0" rtl="0" algn="l">
              <a:lnSpc>
                <a:spcPct val="100000"/>
              </a:lnSpc>
              <a:spcBef>
                <a:spcPts val="0"/>
              </a:spcBef>
              <a:spcAft>
                <a:spcPts val="0"/>
              </a:spcAft>
              <a:buClr>
                <a:srgbClr val="475569"/>
              </a:buClr>
              <a:buSzPts val="1150"/>
              <a:buFont typeface="Noto Sans Symbols"/>
              <a:buChar char="∙"/>
            </a:pPr>
            <a:r>
              <a:rPr b="0" lang="en-US" sz="1150" u="none" strike="noStrike">
                <a:solidFill>
                  <a:srgbClr val="475569"/>
                </a:solidFill>
                <a:latin typeface="Calibri"/>
                <a:ea typeface="Calibri"/>
                <a:cs typeface="Calibri"/>
                <a:sym typeface="Calibri"/>
              </a:rPr>
              <a:t>Jamais votre date de naissance ou 123456</a:t>
            </a:r>
            <a:endParaRPr b="0" sz="1150" u="none" strike="noStrike">
              <a:solidFill>
                <a:srgbClr val="000000"/>
              </a:solidFill>
              <a:latin typeface="Arial"/>
              <a:ea typeface="Arial"/>
              <a:cs typeface="Arial"/>
              <a:sym typeface="Arial"/>
            </a:endParaRPr>
          </a:p>
        </p:txBody>
      </p:sp>
      <p:sp>
        <p:nvSpPr>
          <p:cNvPr id="78" name="Google Shape;78;p3"/>
          <p:cNvSpPr/>
          <p:nvPr/>
        </p:nvSpPr>
        <p:spPr>
          <a:xfrm>
            <a:off x="4663440" y="914400"/>
            <a:ext cx="4114440" cy="1416960"/>
          </a:xfrm>
          <a:prstGeom prst="rect">
            <a:avLst/>
          </a:prstGeom>
          <a:solidFill>
            <a:srgbClr val="FFFFFF"/>
          </a:solidFill>
          <a:ln cap="flat" cmpd="sng" w="9525">
            <a:solidFill>
              <a:srgbClr val="E2E8F0"/>
            </a:solidFill>
            <a:prstDash val="solid"/>
            <a:round/>
            <a:headEnd len="sm" w="sm" type="none"/>
            <a:tailEnd len="sm" w="sm" type="none"/>
          </a:ln>
          <a:effectLst>
            <a:outerShdw blurRad="63360" rotWithShape="0" algn="bl" dir="8100000" dist="25455">
              <a:srgbClr val="000000">
                <a:alpha val="7843"/>
              </a:srgbClr>
            </a:outerShdw>
          </a:effectLst>
        </p:spPr>
        <p:txBody>
          <a:bodyPr anchorCtr="0" anchor="t" bIns="45000" lIns="90000" spcFirstLastPara="1" rIns="90000" wrap="square" tIns="45000">
            <a:noAutofit/>
          </a:bodyPr>
          <a:lstStyle/>
          <a:p>
            <a:pPr indent="0" lvl="0" marL="0" marR="0" rtl="0" algn="l">
              <a:spcBef>
                <a:spcPts val="0"/>
              </a:spcBef>
              <a:spcAft>
                <a:spcPts val="0"/>
              </a:spcAft>
              <a:buNone/>
            </a:pPr>
            <a:r>
              <a:t/>
            </a:r>
            <a:endParaRPr b="0" sz="1800" u="none" strike="noStrike">
              <a:solidFill>
                <a:srgbClr val="000000"/>
              </a:solidFill>
              <a:latin typeface="Arial"/>
              <a:ea typeface="Arial"/>
              <a:cs typeface="Arial"/>
              <a:sym typeface="Arial"/>
            </a:endParaRPr>
          </a:p>
        </p:txBody>
      </p:sp>
      <p:sp>
        <p:nvSpPr>
          <p:cNvPr id="79" name="Google Shape;79;p3"/>
          <p:cNvSpPr/>
          <p:nvPr/>
        </p:nvSpPr>
        <p:spPr>
          <a:xfrm>
            <a:off x="4800600" y="969120"/>
            <a:ext cx="3840120" cy="31968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1" lang="en-US" sz="1300" u="none" strike="noStrike">
                <a:solidFill>
                  <a:srgbClr val="0D1B2A"/>
                </a:solidFill>
                <a:latin typeface="Calibri"/>
                <a:ea typeface="Calibri"/>
                <a:cs typeface="Calibri"/>
                <a:sym typeface="Calibri"/>
              </a:rPr>
              <a:t>Exemples concrets</a:t>
            </a:r>
            <a:endParaRPr b="0" sz="1300" u="none" strike="noStrike">
              <a:solidFill>
                <a:srgbClr val="000000"/>
              </a:solidFill>
              <a:latin typeface="Arial"/>
              <a:ea typeface="Arial"/>
              <a:cs typeface="Arial"/>
              <a:sym typeface="Arial"/>
            </a:endParaRPr>
          </a:p>
        </p:txBody>
      </p:sp>
      <p:sp>
        <p:nvSpPr>
          <p:cNvPr id="80" name="Google Shape;80;p3"/>
          <p:cNvSpPr/>
          <p:nvPr/>
        </p:nvSpPr>
        <p:spPr>
          <a:xfrm>
            <a:off x="4709160" y="1353240"/>
            <a:ext cx="1298160" cy="328680"/>
          </a:xfrm>
          <a:prstGeom prst="roundRect">
            <a:avLst>
              <a:gd fmla="val 13889" name="adj"/>
            </a:avLst>
          </a:prstGeom>
          <a:solidFill>
            <a:srgbClr val="FEE2E2"/>
          </a:solidFill>
          <a:ln cap="flat" cmpd="sng" w="9525">
            <a:solidFill>
              <a:srgbClr val="DC2626"/>
            </a:solidFill>
            <a:prstDash val="solid"/>
            <a:round/>
            <a:headEnd len="sm" w="sm" type="none"/>
            <a:tailEnd len="sm" w="sm" type="none"/>
          </a:ln>
        </p:spPr>
        <p:txBody>
          <a:bodyPr anchorCtr="0" anchor="t" bIns="45000" lIns="90000" spcFirstLastPara="1" rIns="90000" wrap="square" tIns="45000">
            <a:noAutofit/>
          </a:bodyPr>
          <a:lstStyle/>
          <a:p>
            <a:pPr indent="0" lvl="0" marL="0" marR="0" rtl="0" algn="l">
              <a:spcBef>
                <a:spcPts val="0"/>
              </a:spcBef>
              <a:spcAft>
                <a:spcPts val="0"/>
              </a:spcAft>
              <a:buNone/>
            </a:pPr>
            <a:r>
              <a:t/>
            </a:r>
            <a:endParaRPr b="0" sz="1800" u="none" strike="noStrike">
              <a:solidFill>
                <a:srgbClr val="000000"/>
              </a:solidFill>
              <a:latin typeface="Arial"/>
              <a:ea typeface="Arial"/>
              <a:cs typeface="Arial"/>
              <a:sym typeface="Arial"/>
            </a:endParaRPr>
          </a:p>
        </p:txBody>
      </p:sp>
      <p:sp>
        <p:nvSpPr>
          <p:cNvPr id="81" name="Google Shape;81;p3"/>
          <p:cNvSpPr/>
          <p:nvPr/>
        </p:nvSpPr>
        <p:spPr>
          <a:xfrm>
            <a:off x="4709160" y="1353240"/>
            <a:ext cx="1298160" cy="328680"/>
          </a:xfrm>
          <a:prstGeom prst="rect">
            <a:avLst/>
          </a:prstGeom>
          <a:noFill/>
          <a:ln>
            <a:noFill/>
          </a:ln>
        </p:spPr>
        <p:txBody>
          <a:bodyPr anchorCtr="0" anchor="ctr" bIns="45000" lIns="90000" spcFirstLastPara="1" rIns="90000" wrap="square" tIns="45000">
            <a:noAutofit/>
          </a:bodyPr>
          <a:lstStyle/>
          <a:p>
            <a:pPr indent="0" lvl="0" marL="0" marR="0" rtl="0" algn="ctr">
              <a:lnSpc>
                <a:spcPct val="100000"/>
              </a:lnSpc>
              <a:spcBef>
                <a:spcPts val="0"/>
              </a:spcBef>
              <a:spcAft>
                <a:spcPts val="0"/>
              </a:spcAft>
              <a:buNone/>
            </a:pPr>
            <a:r>
              <a:rPr b="1" lang="en-US" sz="950" u="none" strike="noStrike">
                <a:solidFill>
                  <a:srgbClr val="DC2626"/>
                </a:solidFill>
                <a:latin typeface="Calibri"/>
                <a:ea typeface="Calibri"/>
                <a:cs typeface="Calibri"/>
                <a:sym typeface="Calibri"/>
              </a:rPr>
              <a:t>❌ azerty</a:t>
            </a:r>
            <a:endParaRPr b="0" sz="950" u="none" strike="noStrike">
              <a:solidFill>
                <a:srgbClr val="000000"/>
              </a:solidFill>
              <a:latin typeface="Arial"/>
              <a:ea typeface="Arial"/>
              <a:cs typeface="Arial"/>
              <a:sym typeface="Arial"/>
            </a:endParaRPr>
          </a:p>
        </p:txBody>
      </p:sp>
      <p:sp>
        <p:nvSpPr>
          <p:cNvPr id="82" name="Google Shape;82;p3"/>
          <p:cNvSpPr/>
          <p:nvPr/>
        </p:nvSpPr>
        <p:spPr>
          <a:xfrm>
            <a:off x="6062400" y="1353240"/>
            <a:ext cx="1298160" cy="328680"/>
          </a:xfrm>
          <a:prstGeom prst="roundRect">
            <a:avLst>
              <a:gd fmla="val 13889" name="adj"/>
            </a:avLst>
          </a:prstGeom>
          <a:solidFill>
            <a:srgbClr val="FEE2E2"/>
          </a:solidFill>
          <a:ln cap="flat" cmpd="sng" w="9525">
            <a:solidFill>
              <a:srgbClr val="DC2626"/>
            </a:solidFill>
            <a:prstDash val="solid"/>
            <a:round/>
            <a:headEnd len="sm" w="sm" type="none"/>
            <a:tailEnd len="sm" w="sm" type="none"/>
          </a:ln>
        </p:spPr>
        <p:txBody>
          <a:bodyPr anchorCtr="0" anchor="t" bIns="45000" lIns="90000" spcFirstLastPara="1" rIns="90000" wrap="square" tIns="45000">
            <a:noAutofit/>
          </a:bodyPr>
          <a:lstStyle/>
          <a:p>
            <a:pPr indent="0" lvl="0" marL="0" marR="0" rtl="0" algn="l">
              <a:spcBef>
                <a:spcPts val="0"/>
              </a:spcBef>
              <a:spcAft>
                <a:spcPts val="0"/>
              </a:spcAft>
              <a:buNone/>
            </a:pPr>
            <a:r>
              <a:t/>
            </a:r>
            <a:endParaRPr b="0" sz="1800" u="none" strike="noStrike">
              <a:solidFill>
                <a:srgbClr val="000000"/>
              </a:solidFill>
              <a:latin typeface="Arial"/>
              <a:ea typeface="Arial"/>
              <a:cs typeface="Arial"/>
              <a:sym typeface="Arial"/>
            </a:endParaRPr>
          </a:p>
        </p:txBody>
      </p:sp>
      <p:sp>
        <p:nvSpPr>
          <p:cNvPr id="83" name="Google Shape;83;p3"/>
          <p:cNvSpPr/>
          <p:nvPr/>
        </p:nvSpPr>
        <p:spPr>
          <a:xfrm>
            <a:off x="6062400" y="1353240"/>
            <a:ext cx="1298160" cy="328680"/>
          </a:xfrm>
          <a:prstGeom prst="rect">
            <a:avLst/>
          </a:prstGeom>
          <a:noFill/>
          <a:ln>
            <a:noFill/>
          </a:ln>
        </p:spPr>
        <p:txBody>
          <a:bodyPr anchorCtr="0" anchor="ctr" bIns="45000" lIns="90000" spcFirstLastPara="1" rIns="90000" wrap="square" tIns="45000">
            <a:noAutofit/>
          </a:bodyPr>
          <a:lstStyle/>
          <a:p>
            <a:pPr indent="0" lvl="0" marL="0" marR="0" rtl="0" algn="ctr">
              <a:lnSpc>
                <a:spcPct val="100000"/>
              </a:lnSpc>
              <a:spcBef>
                <a:spcPts val="0"/>
              </a:spcBef>
              <a:spcAft>
                <a:spcPts val="0"/>
              </a:spcAft>
              <a:buNone/>
            </a:pPr>
            <a:r>
              <a:rPr b="1" lang="en-US" sz="950" u="none" strike="noStrike">
                <a:solidFill>
                  <a:srgbClr val="DC2626"/>
                </a:solidFill>
                <a:latin typeface="Calibri"/>
                <a:ea typeface="Calibri"/>
                <a:cs typeface="Calibri"/>
                <a:sym typeface="Calibri"/>
              </a:rPr>
              <a:t>❌ 12345678</a:t>
            </a:r>
            <a:endParaRPr b="0" sz="950" u="none" strike="noStrike">
              <a:solidFill>
                <a:srgbClr val="000000"/>
              </a:solidFill>
              <a:latin typeface="Arial"/>
              <a:ea typeface="Arial"/>
              <a:cs typeface="Arial"/>
              <a:sym typeface="Arial"/>
            </a:endParaRPr>
          </a:p>
        </p:txBody>
      </p:sp>
      <p:sp>
        <p:nvSpPr>
          <p:cNvPr id="84" name="Google Shape;84;p3"/>
          <p:cNvSpPr/>
          <p:nvPr/>
        </p:nvSpPr>
        <p:spPr>
          <a:xfrm>
            <a:off x="7415640" y="1353240"/>
            <a:ext cx="1298160" cy="328680"/>
          </a:xfrm>
          <a:prstGeom prst="roundRect">
            <a:avLst>
              <a:gd fmla="val 13889" name="adj"/>
            </a:avLst>
          </a:prstGeom>
          <a:solidFill>
            <a:srgbClr val="FEE2E2"/>
          </a:solidFill>
          <a:ln cap="flat" cmpd="sng" w="9525">
            <a:solidFill>
              <a:srgbClr val="DC2626"/>
            </a:solidFill>
            <a:prstDash val="solid"/>
            <a:round/>
            <a:headEnd len="sm" w="sm" type="none"/>
            <a:tailEnd len="sm" w="sm" type="none"/>
          </a:ln>
        </p:spPr>
        <p:txBody>
          <a:bodyPr anchorCtr="0" anchor="t" bIns="45000" lIns="90000" spcFirstLastPara="1" rIns="90000" wrap="square" tIns="45000">
            <a:noAutofit/>
          </a:bodyPr>
          <a:lstStyle/>
          <a:p>
            <a:pPr indent="0" lvl="0" marL="0" marR="0" rtl="0" algn="l">
              <a:spcBef>
                <a:spcPts val="0"/>
              </a:spcBef>
              <a:spcAft>
                <a:spcPts val="0"/>
              </a:spcAft>
              <a:buNone/>
            </a:pPr>
            <a:r>
              <a:t/>
            </a:r>
            <a:endParaRPr b="0" sz="1800" u="none" strike="noStrike">
              <a:solidFill>
                <a:srgbClr val="000000"/>
              </a:solidFill>
              <a:latin typeface="Arial"/>
              <a:ea typeface="Arial"/>
              <a:cs typeface="Arial"/>
              <a:sym typeface="Arial"/>
            </a:endParaRPr>
          </a:p>
        </p:txBody>
      </p:sp>
      <p:sp>
        <p:nvSpPr>
          <p:cNvPr id="85" name="Google Shape;85;p3"/>
          <p:cNvSpPr/>
          <p:nvPr/>
        </p:nvSpPr>
        <p:spPr>
          <a:xfrm>
            <a:off x="7415640" y="1353240"/>
            <a:ext cx="1298160" cy="328680"/>
          </a:xfrm>
          <a:prstGeom prst="rect">
            <a:avLst/>
          </a:prstGeom>
          <a:noFill/>
          <a:ln>
            <a:noFill/>
          </a:ln>
        </p:spPr>
        <p:txBody>
          <a:bodyPr anchorCtr="0" anchor="ctr" bIns="45000" lIns="90000" spcFirstLastPara="1" rIns="90000" wrap="square" tIns="45000">
            <a:noAutofit/>
          </a:bodyPr>
          <a:lstStyle/>
          <a:p>
            <a:pPr indent="0" lvl="0" marL="0" marR="0" rtl="0" algn="ctr">
              <a:lnSpc>
                <a:spcPct val="100000"/>
              </a:lnSpc>
              <a:spcBef>
                <a:spcPts val="0"/>
              </a:spcBef>
              <a:spcAft>
                <a:spcPts val="0"/>
              </a:spcAft>
              <a:buNone/>
            </a:pPr>
            <a:r>
              <a:rPr b="1" lang="en-US" sz="950" u="none" strike="noStrike">
                <a:solidFill>
                  <a:srgbClr val="DC2626"/>
                </a:solidFill>
                <a:latin typeface="Calibri"/>
                <a:ea typeface="Calibri"/>
                <a:cs typeface="Calibri"/>
                <a:sym typeface="Calibri"/>
              </a:rPr>
              <a:t>❌ Pierre1990</a:t>
            </a:r>
            <a:endParaRPr b="0" sz="950" u="none" strike="noStrike">
              <a:solidFill>
                <a:srgbClr val="000000"/>
              </a:solidFill>
              <a:latin typeface="Arial"/>
              <a:ea typeface="Arial"/>
              <a:cs typeface="Arial"/>
              <a:sym typeface="Arial"/>
            </a:endParaRPr>
          </a:p>
        </p:txBody>
      </p:sp>
      <p:sp>
        <p:nvSpPr>
          <p:cNvPr id="86" name="Google Shape;86;p3"/>
          <p:cNvSpPr/>
          <p:nvPr/>
        </p:nvSpPr>
        <p:spPr>
          <a:xfrm>
            <a:off x="4709160" y="1764720"/>
            <a:ext cx="1298160" cy="328680"/>
          </a:xfrm>
          <a:prstGeom prst="roundRect">
            <a:avLst>
              <a:gd fmla="val 13889" name="adj"/>
            </a:avLst>
          </a:prstGeom>
          <a:solidFill>
            <a:srgbClr val="DCFCE7"/>
          </a:solidFill>
          <a:ln cap="flat" cmpd="sng" w="9525">
            <a:solidFill>
              <a:srgbClr val="16A34A"/>
            </a:solidFill>
            <a:prstDash val="solid"/>
            <a:round/>
            <a:headEnd len="sm" w="sm" type="none"/>
            <a:tailEnd len="sm" w="sm" type="none"/>
          </a:ln>
        </p:spPr>
        <p:txBody>
          <a:bodyPr anchorCtr="0" anchor="t" bIns="45000" lIns="90000" spcFirstLastPara="1" rIns="90000" wrap="square" tIns="45000">
            <a:noAutofit/>
          </a:bodyPr>
          <a:lstStyle/>
          <a:p>
            <a:pPr indent="0" lvl="0" marL="0" marR="0" rtl="0" algn="l">
              <a:spcBef>
                <a:spcPts val="0"/>
              </a:spcBef>
              <a:spcAft>
                <a:spcPts val="0"/>
              </a:spcAft>
              <a:buNone/>
            </a:pPr>
            <a:r>
              <a:t/>
            </a:r>
            <a:endParaRPr b="0" sz="1800" u="none" strike="noStrike">
              <a:solidFill>
                <a:srgbClr val="000000"/>
              </a:solidFill>
              <a:latin typeface="Arial"/>
              <a:ea typeface="Arial"/>
              <a:cs typeface="Arial"/>
              <a:sym typeface="Arial"/>
            </a:endParaRPr>
          </a:p>
        </p:txBody>
      </p:sp>
      <p:sp>
        <p:nvSpPr>
          <p:cNvPr id="87" name="Google Shape;87;p3"/>
          <p:cNvSpPr/>
          <p:nvPr/>
        </p:nvSpPr>
        <p:spPr>
          <a:xfrm>
            <a:off x="4709160" y="1764720"/>
            <a:ext cx="1298160" cy="328680"/>
          </a:xfrm>
          <a:prstGeom prst="rect">
            <a:avLst/>
          </a:prstGeom>
          <a:noFill/>
          <a:ln>
            <a:noFill/>
          </a:ln>
        </p:spPr>
        <p:txBody>
          <a:bodyPr anchorCtr="0" anchor="ctr" bIns="45000" lIns="90000" spcFirstLastPara="1" rIns="90000" wrap="square" tIns="45000">
            <a:noAutofit/>
          </a:bodyPr>
          <a:lstStyle/>
          <a:p>
            <a:pPr indent="0" lvl="0" marL="0" marR="0" rtl="0" algn="ctr">
              <a:lnSpc>
                <a:spcPct val="100000"/>
              </a:lnSpc>
              <a:spcBef>
                <a:spcPts val="0"/>
              </a:spcBef>
              <a:spcAft>
                <a:spcPts val="0"/>
              </a:spcAft>
              <a:buNone/>
            </a:pPr>
            <a:r>
              <a:rPr b="1" lang="en-US" sz="950" u="none" strike="noStrike">
                <a:solidFill>
                  <a:srgbClr val="16A34A"/>
                </a:solidFill>
                <a:latin typeface="Calibri"/>
                <a:ea typeface="Calibri"/>
                <a:cs typeface="Calibri"/>
                <a:sym typeface="Calibri"/>
              </a:rPr>
              <a:t>✅ K#9mP!vL2@qR</a:t>
            </a:r>
            <a:endParaRPr b="0" sz="950" u="none" strike="noStrike">
              <a:solidFill>
                <a:srgbClr val="000000"/>
              </a:solidFill>
              <a:latin typeface="Arial"/>
              <a:ea typeface="Arial"/>
              <a:cs typeface="Arial"/>
              <a:sym typeface="Arial"/>
            </a:endParaRPr>
          </a:p>
        </p:txBody>
      </p:sp>
      <p:sp>
        <p:nvSpPr>
          <p:cNvPr id="88" name="Google Shape;88;p3"/>
          <p:cNvSpPr/>
          <p:nvPr/>
        </p:nvSpPr>
        <p:spPr>
          <a:xfrm>
            <a:off x="6062400" y="1764720"/>
            <a:ext cx="1298160" cy="328680"/>
          </a:xfrm>
          <a:prstGeom prst="roundRect">
            <a:avLst>
              <a:gd fmla="val 13889" name="adj"/>
            </a:avLst>
          </a:prstGeom>
          <a:solidFill>
            <a:srgbClr val="DCFCE7"/>
          </a:solidFill>
          <a:ln cap="flat" cmpd="sng" w="9525">
            <a:solidFill>
              <a:srgbClr val="16A34A"/>
            </a:solidFill>
            <a:prstDash val="solid"/>
            <a:round/>
            <a:headEnd len="sm" w="sm" type="none"/>
            <a:tailEnd len="sm" w="sm" type="none"/>
          </a:ln>
        </p:spPr>
        <p:txBody>
          <a:bodyPr anchorCtr="0" anchor="t" bIns="45000" lIns="90000" spcFirstLastPara="1" rIns="90000" wrap="square" tIns="45000">
            <a:noAutofit/>
          </a:bodyPr>
          <a:lstStyle/>
          <a:p>
            <a:pPr indent="0" lvl="0" marL="0" marR="0" rtl="0" algn="l">
              <a:spcBef>
                <a:spcPts val="0"/>
              </a:spcBef>
              <a:spcAft>
                <a:spcPts val="0"/>
              </a:spcAft>
              <a:buNone/>
            </a:pPr>
            <a:r>
              <a:t/>
            </a:r>
            <a:endParaRPr b="0" sz="1800" u="none" strike="noStrike">
              <a:solidFill>
                <a:srgbClr val="000000"/>
              </a:solidFill>
              <a:latin typeface="Arial"/>
              <a:ea typeface="Arial"/>
              <a:cs typeface="Arial"/>
              <a:sym typeface="Arial"/>
            </a:endParaRPr>
          </a:p>
        </p:txBody>
      </p:sp>
      <p:sp>
        <p:nvSpPr>
          <p:cNvPr id="89" name="Google Shape;89;p3"/>
          <p:cNvSpPr/>
          <p:nvPr/>
        </p:nvSpPr>
        <p:spPr>
          <a:xfrm>
            <a:off x="5973463" y="1775814"/>
            <a:ext cx="1489800" cy="328800"/>
          </a:xfrm>
          <a:prstGeom prst="rect">
            <a:avLst/>
          </a:prstGeom>
          <a:noFill/>
          <a:ln>
            <a:noFill/>
          </a:ln>
        </p:spPr>
        <p:txBody>
          <a:bodyPr anchorCtr="0" anchor="ctr" bIns="45000" lIns="90000" spcFirstLastPara="1" rIns="90000" wrap="square" tIns="45000">
            <a:noAutofit/>
          </a:bodyPr>
          <a:lstStyle/>
          <a:p>
            <a:pPr indent="0" lvl="0" marL="0" marR="0" rtl="0" algn="ctr">
              <a:lnSpc>
                <a:spcPct val="100000"/>
              </a:lnSpc>
              <a:spcBef>
                <a:spcPts val="0"/>
              </a:spcBef>
              <a:spcAft>
                <a:spcPts val="0"/>
              </a:spcAft>
              <a:buNone/>
            </a:pPr>
            <a:r>
              <a:rPr b="1" lang="en-US" sz="950" u="none" strike="noStrike">
                <a:solidFill>
                  <a:srgbClr val="16A34A"/>
                </a:solidFill>
                <a:latin typeface="Calibri"/>
                <a:ea typeface="Calibri"/>
                <a:cs typeface="Calibri"/>
                <a:sym typeface="Calibri"/>
              </a:rPr>
              <a:t>✅ Cheval-Batterie-42!</a:t>
            </a:r>
            <a:endParaRPr b="0" sz="950" u="none" strike="noStrike">
              <a:solidFill>
                <a:srgbClr val="000000"/>
              </a:solidFill>
              <a:latin typeface="Arial"/>
              <a:ea typeface="Arial"/>
              <a:cs typeface="Arial"/>
              <a:sym typeface="Arial"/>
            </a:endParaRPr>
          </a:p>
        </p:txBody>
      </p:sp>
      <p:sp>
        <p:nvSpPr>
          <p:cNvPr id="90" name="Google Shape;90;p3"/>
          <p:cNvSpPr/>
          <p:nvPr/>
        </p:nvSpPr>
        <p:spPr>
          <a:xfrm>
            <a:off x="4663440" y="2468880"/>
            <a:ext cx="4114440" cy="1234080"/>
          </a:xfrm>
          <a:prstGeom prst="rect">
            <a:avLst/>
          </a:prstGeom>
          <a:solidFill>
            <a:srgbClr val="FFFFFF"/>
          </a:solidFill>
          <a:ln cap="flat" cmpd="sng" w="9525">
            <a:solidFill>
              <a:srgbClr val="E2E8F0"/>
            </a:solidFill>
            <a:prstDash val="solid"/>
            <a:round/>
            <a:headEnd len="sm" w="sm" type="none"/>
            <a:tailEnd len="sm" w="sm" type="none"/>
          </a:ln>
          <a:effectLst>
            <a:outerShdw blurRad="63360" rotWithShape="0" algn="bl" dir="8100000" dist="25455">
              <a:srgbClr val="000000">
                <a:alpha val="7843"/>
              </a:srgbClr>
            </a:outerShdw>
          </a:effectLst>
        </p:spPr>
        <p:txBody>
          <a:bodyPr anchorCtr="0" anchor="t" bIns="45000" lIns="90000" spcFirstLastPara="1" rIns="90000" wrap="square" tIns="45000">
            <a:noAutofit/>
          </a:bodyPr>
          <a:lstStyle/>
          <a:p>
            <a:pPr indent="0" lvl="0" marL="0" marR="0" rtl="0" algn="l">
              <a:spcBef>
                <a:spcPts val="0"/>
              </a:spcBef>
              <a:spcAft>
                <a:spcPts val="0"/>
              </a:spcAft>
              <a:buNone/>
            </a:pPr>
            <a:r>
              <a:t/>
            </a:r>
            <a:endParaRPr b="0" sz="1800" u="none" strike="noStrike">
              <a:solidFill>
                <a:srgbClr val="000000"/>
              </a:solidFill>
              <a:latin typeface="Arial"/>
              <a:ea typeface="Arial"/>
              <a:cs typeface="Arial"/>
              <a:sym typeface="Arial"/>
            </a:endParaRPr>
          </a:p>
        </p:txBody>
      </p:sp>
      <p:sp>
        <p:nvSpPr>
          <p:cNvPr id="91" name="Google Shape;91;p3"/>
          <p:cNvSpPr/>
          <p:nvPr/>
        </p:nvSpPr>
        <p:spPr>
          <a:xfrm>
            <a:off x="4663440" y="2468880"/>
            <a:ext cx="4114440" cy="383760"/>
          </a:xfrm>
          <a:prstGeom prst="rect">
            <a:avLst/>
          </a:prstGeom>
          <a:solidFill>
            <a:srgbClr val="2B7CC1"/>
          </a:solidFill>
          <a:ln cap="flat" cmpd="sng" w="12700">
            <a:solidFill>
              <a:srgbClr val="2B7CC1"/>
            </a:solidFill>
            <a:prstDash val="solid"/>
            <a:round/>
            <a:headEnd len="sm" w="sm" type="none"/>
            <a:tailEnd len="sm" w="sm" type="none"/>
          </a:ln>
        </p:spPr>
        <p:txBody>
          <a:bodyPr anchorCtr="0" anchor="t" bIns="45000" lIns="90000" spcFirstLastPara="1" rIns="90000" wrap="square" tIns="45000">
            <a:noAutofit/>
          </a:bodyPr>
          <a:lstStyle/>
          <a:p>
            <a:pPr indent="0" lvl="0" marL="0" marR="0" rtl="0" algn="l">
              <a:spcBef>
                <a:spcPts val="0"/>
              </a:spcBef>
              <a:spcAft>
                <a:spcPts val="0"/>
              </a:spcAft>
              <a:buNone/>
            </a:pPr>
            <a:r>
              <a:t/>
            </a:r>
            <a:endParaRPr b="0" sz="1800" u="none" strike="noStrike">
              <a:solidFill>
                <a:srgbClr val="FFFFFF"/>
              </a:solidFill>
              <a:latin typeface="Arial"/>
              <a:ea typeface="Arial"/>
              <a:cs typeface="Arial"/>
              <a:sym typeface="Arial"/>
            </a:endParaRPr>
          </a:p>
        </p:txBody>
      </p:sp>
      <p:sp>
        <p:nvSpPr>
          <p:cNvPr id="92" name="Google Shape;92;p3"/>
          <p:cNvSpPr/>
          <p:nvPr/>
        </p:nvSpPr>
        <p:spPr>
          <a:xfrm>
            <a:off x="4754880" y="2468880"/>
            <a:ext cx="3931560" cy="38376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1" lang="en-US" sz="1200" u="none" strike="noStrike">
                <a:solidFill>
                  <a:srgbClr val="FFFFFF"/>
                </a:solidFill>
                <a:latin typeface="Calibri"/>
                <a:ea typeface="Calibri"/>
                <a:cs typeface="Calibri"/>
                <a:sym typeface="Calibri"/>
              </a:rPr>
              <a:t>💡 Astuce : la phrase de passe</a:t>
            </a:r>
            <a:endParaRPr b="0" sz="1200" u="none" strike="noStrike">
              <a:solidFill>
                <a:srgbClr val="000000"/>
              </a:solidFill>
              <a:latin typeface="Arial"/>
              <a:ea typeface="Arial"/>
              <a:cs typeface="Arial"/>
              <a:sym typeface="Arial"/>
            </a:endParaRPr>
          </a:p>
        </p:txBody>
      </p:sp>
      <p:sp>
        <p:nvSpPr>
          <p:cNvPr id="93" name="Google Shape;93;p3"/>
          <p:cNvSpPr/>
          <p:nvPr/>
        </p:nvSpPr>
        <p:spPr>
          <a:xfrm>
            <a:off x="4754880" y="2907720"/>
            <a:ext cx="3931560" cy="73116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0" lang="en-US" sz="1100" u="none" strike="noStrike">
                <a:solidFill>
                  <a:srgbClr val="475569"/>
                </a:solidFill>
                <a:latin typeface="Calibri"/>
                <a:ea typeface="Calibri"/>
                <a:cs typeface="Calibri"/>
                <a:sym typeface="Calibri"/>
              </a:rPr>
              <a:t>Choisissez 4 mots aléatoires et assemblez-les :</a:t>
            </a:r>
            <a:endParaRPr b="0" sz="1100" u="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rPr b="0" lang="en-US" sz="1100" u="none" strike="noStrike">
                <a:solidFill>
                  <a:srgbClr val="475569"/>
                </a:solidFill>
                <a:latin typeface="Calibri"/>
                <a:ea typeface="Calibri"/>
                <a:cs typeface="Calibri"/>
                <a:sym typeface="Calibri"/>
              </a:rPr>
              <a:t>"Cheval-Batterie-Escalier-42!"</a:t>
            </a:r>
            <a:endParaRPr b="0" sz="1100" u="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rPr b="0" lang="en-US" sz="1100" u="none" strike="noStrike">
                <a:solidFill>
                  <a:srgbClr val="475569"/>
                </a:solidFill>
                <a:latin typeface="Calibri"/>
                <a:ea typeface="Calibri"/>
                <a:cs typeface="Calibri"/>
                <a:sym typeface="Calibri"/>
              </a:rPr>
              <a:t>→ Long, mémorisable, très difficile à cracker.</a:t>
            </a:r>
            <a:endParaRPr b="0" sz="1100" u="none" strike="noStrike">
              <a:solidFill>
                <a:srgbClr val="000000"/>
              </a:solidFill>
              <a:latin typeface="Arial"/>
              <a:ea typeface="Arial"/>
              <a:cs typeface="Arial"/>
              <a:sym typeface="Arial"/>
            </a:endParaRPr>
          </a:p>
        </p:txBody>
      </p:sp>
      <p:sp>
        <p:nvSpPr>
          <p:cNvPr id="94" name="Google Shape;94;p3"/>
          <p:cNvSpPr/>
          <p:nvPr/>
        </p:nvSpPr>
        <p:spPr>
          <a:xfrm>
            <a:off x="4663440" y="3840480"/>
            <a:ext cx="4114440" cy="1005480"/>
          </a:xfrm>
          <a:prstGeom prst="rect">
            <a:avLst/>
          </a:prstGeom>
          <a:solidFill>
            <a:srgbClr val="1B2A3B"/>
          </a:solidFill>
          <a:ln cap="flat" cmpd="sng" w="9525">
            <a:solidFill>
              <a:srgbClr val="E85D04"/>
            </a:solidFill>
            <a:prstDash val="solid"/>
            <a:round/>
            <a:headEnd len="sm" w="sm" type="none"/>
            <a:tailEnd len="sm" w="sm" type="none"/>
          </a:ln>
          <a:effectLst>
            <a:outerShdw blurRad="63360" rotWithShape="0" algn="bl" dir="8100000" dist="25455">
              <a:srgbClr val="000000">
                <a:alpha val="7843"/>
              </a:srgbClr>
            </a:outerShdw>
          </a:effectLst>
        </p:spPr>
        <p:txBody>
          <a:bodyPr anchorCtr="0" anchor="t" bIns="45000" lIns="90000" spcFirstLastPara="1" rIns="90000" wrap="square" tIns="45000">
            <a:noAutofit/>
          </a:bodyPr>
          <a:lstStyle/>
          <a:p>
            <a:pPr indent="0" lvl="0" marL="0" marR="0" rtl="0" algn="l">
              <a:spcBef>
                <a:spcPts val="0"/>
              </a:spcBef>
              <a:spcAft>
                <a:spcPts val="0"/>
              </a:spcAft>
              <a:buNone/>
            </a:pPr>
            <a:r>
              <a:t/>
            </a:r>
            <a:endParaRPr b="0" sz="1800" u="none" strike="noStrike">
              <a:solidFill>
                <a:srgbClr val="FFFFFF"/>
              </a:solidFill>
              <a:latin typeface="Arial"/>
              <a:ea typeface="Arial"/>
              <a:cs typeface="Arial"/>
              <a:sym typeface="Arial"/>
            </a:endParaRPr>
          </a:p>
        </p:txBody>
      </p:sp>
      <p:sp>
        <p:nvSpPr>
          <p:cNvPr id="95" name="Google Shape;95;p3"/>
          <p:cNvSpPr/>
          <p:nvPr/>
        </p:nvSpPr>
        <p:spPr>
          <a:xfrm>
            <a:off x="4754880" y="3867840"/>
            <a:ext cx="3931560" cy="914040"/>
          </a:xfrm>
          <a:prstGeom prst="rect">
            <a:avLst/>
          </a:prstGeom>
          <a:noFill/>
          <a:ln>
            <a:noFill/>
          </a:ln>
        </p:spPr>
        <p:txBody>
          <a:bodyPr anchorCtr="0" anchor="ctr" bIns="45000" lIns="90000" spcFirstLastPara="1" rIns="90000" wrap="square" tIns="45000">
            <a:noAutofit/>
          </a:bodyPr>
          <a:lstStyle/>
          <a:p>
            <a:pPr indent="0" lvl="0" marL="0" marR="0" rtl="0" algn="ctr">
              <a:lnSpc>
                <a:spcPct val="100000"/>
              </a:lnSpc>
              <a:spcBef>
                <a:spcPts val="0"/>
              </a:spcBef>
              <a:spcAft>
                <a:spcPts val="0"/>
              </a:spcAft>
              <a:buNone/>
            </a:pPr>
            <a:r>
              <a:rPr b="0" i="1" lang="en-US" sz="1050" u="none" strike="noStrike">
                <a:solidFill>
                  <a:srgbClr val="F4A261"/>
                </a:solidFill>
                <a:latin typeface="Calibri"/>
                <a:ea typeface="Calibri"/>
                <a:cs typeface="Calibri"/>
                <a:sym typeface="Calibri"/>
              </a:rPr>
              <a:t>⚠️  80% des violations de données impliquent un mot de passe faible ou réutilisé — Source : Verizon DBIR</a:t>
            </a:r>
            <a:endParaRPr b="0" sz="1050" u="none" strike="noStrike">
              <a:solidFill>
                <a:srgbClr val="000000"/>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0F4F8"/>
        </a:solidFill>
      </p:bgPr>
    </p:bg>
    <p:spTree>
      <p:nvGrpSpPr>
        <p:cNvPr id="100" name="Shape 100"/>
        <p:cNvGrpSpPr/>
        <p:nvPr/>
      </p:nvGrpSpPr>
      <p:grpSpPr>
        <a:xfrm>
          <a:off x="0" y="0"/>
          <a:ext cx="0" cy="0"/>
          <a:chOff x="0" y="0"/>
          <a:chExt cx="0" cy="0"/>
        </a:xfrm>
      </p:grpSpPr>
      <p:sp>
        <p:nvSpPr>
          <p:cNvPr id="101" name="Google Shape;101;p4"/>
          <p:cNvSpPr/>
          <p:nvPr/>
        </p:nvSpPr>
        <p:spPr>
          <a:xfrm>
            <a:off x="0" y="0"/>
            <a:ext cx="9143640" cy="776880"/>
          </a:xfrm>
          <a:prstGeom prst="rect">
            <a:avLst/>
          </a:prstGeom>
          <a:solidFill>
            <a:srgbClr val="0D1B2A"/>
          </a:solidFill>
          <a:ln cap="flat" cmpd="sng" w="12700">
            <a:solidFill>
              <a:srgbClr val="0D1B2A"/>
            </a:solidFill>
            <a:prstDash val="solid"/>
            <a:round/>
            <a:headEnd len="sm" w="sm" type="none"/>
            <a:tailEnd len="sm" w="sm" type="none"/>
          </a:ln>
        </p:spPr>
        <p:txBody>
          <a:bodyPr anchorCtr="0" anchor="t" bIns="45000" lIns="90000" spcFirstLastPara="1" rIns="90000" wrap="square" tIns="45000">
            <a:noAutofit/>
          </a:bodyPr>
          <a:lstStyle/>
          <a:p>
            <a:pPr indent="0" lvl="0" marL="0" marR="0" rtl="0" algn="l">
              <a:spcBef>
                <a:spcPts val="0"/>
              </a:spcBef>
              <a:spcAft>
                <a:spcPts val="0"/>
              </a:spcAft>
              <a:buNone/>
            </a:pPr>
            <a:r>
              <a:t/>
            </a:r>
            <a:endParaRPr b="0" sz="1800" u="none" strike="noStrike">
              <a:solidFill>
                <a:srgbClr val="FFFFFF"/>
              </a:solidFill>
              <a:latin typeface="Arial"/>
              <a:ea typeface="Arial"/>
              <a:cs typeface="Arial"/>
              <a:sym typeface="Arial"/>
            </a:endParaRPr>
          </a:p>
        </p:txBody>
      </p:sp>
      <p:sp>
        <p:nvSpPr>
          <p:cNvPr id="102" name="Google Shape;102;p4"/>
          <p:cNvSpPr/>
          <p:nvPr/>
        </p:nvSpPr>
        <p:spPr>
          <a:xfrm>
            <a:off x="0" y="0"/>
            <a:ext cx="502560" cy="776880"/>
          </a:xfrm>
          <a:prstGeom prst="rect">
            <a:avLst/>
          </a:prstGeom>
          <a:solidFill>
            <a:srgbClr val="E85D04"/>
          </a:solidFill>
          <a:ln cap="flat" cmpd="sng" w="12700">
            <a:solidFill>
              <a:srgbClr val="E85D04"/>
            </a:solidFill>
            <a:prstDash val="solid"/>
            <a:round/>
            <a:headEnd len="sm" w="sm" type="none"/>
            <a:tailEnd len="sm" w="sm" type="none"/>
          </a:ln>
        </p:spPr>
        <p:txBody>
          <a:bodyPr anchorCtr="0" anchor="t" bIns="45000" lIns="90000" spcFirstLastPara="1" rIns="90000" wrap="square" tIns="45000">
            <a:noAutofit/>
          </a:bodyPr>
          <a:lstStyle/>
          <a:p>
            <a:pPr indent="0" lvl="0" marL="0" marR="0" rtl="0" algn="l">
              <a:spcBef>
                <a:spcPts val="0"/>
              </a:spcBef>
              <a:spcAft>
                <a:spcPts val="0"/>
              </a:spcAft>
              <a:buNone/>
            </a:pPr>
            <a:r>
              <a:t/>
            </a:r>
            <a:endParaRPr b="0" sz="1800" u="none" strike="noStrike">
              <a:solidFill>
                <a:srgbClr val="FFFFFF"/>
              </a:solidFill>
              <a:latin typeface="Arial"/>
              <a:ea typeface="Arial"/>
              <a:cs typeface="Arial"/>
              <a:sym typeface="Arial"/>
            </a:endParaRPr>
          </a:p>
        </p:txBody>
      </p:sp>
      <p:sp>
        <p:nvSpPr>
          <p:cNvPr id="103" name="Google Shape;103;p4"/>
          <p:cNvSpPr/>
          <p:nvPr/>
        </p:nvSpPr>
        <p:spPr>
          <a:xfrm>
            <a:off x="0" y="0"/>
            <a:ext cx="502560" cy="776880"/>
          </a:xfrm>
          <a:prstGeom prst="rect">
            <a:avLst/>
          </a:prstGeom>
          <a:noFill/>
          <a:ln>
            <a:noFill/>
          </a:ln>
        </p:spPr>
        <p:txBody>
          <a:bodyPr anchorCtr="0" anchor="ctr" bIns="45000" lIns="90000" spcFirstLastPara="1" rIns="90000" wrap="square" tIns="45000">
            <a:noAutofit/>
          </a:bodyPr>
          <a:lstStyle/>
          <a:p>
            <a:pPr indent="0" lvl="0" marL="0" marR="0" rtl="0" algn="ctr">
              <a:lnSpc>
                <a:spcPct val="100000"/>
              </a:lnSpc>
              <a:spcBef>
                <a:spcPts val="0"/>
              </a:spcBef>
              <a:spcAft>
                <a:spcPts val="0"/>
              </a:spcAft>
              <a:buNone/>
            </a:pPr>
            <a:r>
              <a:rPr b="1" lang="en-US" sz="1300" u="none" strike="noStrike">
                <a:solidFill>
                  <a:srgbClr val="FFFFFF"/>
                </a:solidFill>
                <a:latin typeface="Calibri"/>
                <a:ea typeface="Calibri"/>
                <a:cs typeface="Calibri"/>
                <a:sym typeface="Calibri"/>
              </a:rPr>
              <a:t>01</a:t>
            </a:r>
            <a:endParaRPr b="0" sz="1300" u="none" strike="noStrike">
              <a:solidFill>
                <a:srgbClr val="000000"/>
              </a:solidFill>
              <a:latin typeface="Arial"/>
              <a:ea typeface="Arial"/>
              <a:cs typeface="Arial"/>
              <a:sym typeface="Arial"/>
            </a:endParaRPr>
          </a:p>
        </p:txBody>
      </p:sp>
      <p:sp>
        <p:nvSpPr>
          <p:cNvPr id="104" name="Google Shape;104;p4"/>
          <p:cNvSpPr/>
          <p:nvPr/>
        </p:nvSpPr>
        <p:spPr>
          <a:xfrm>
            <a:off x="594360" y="0"/>
            <a:ext cx="8412120" cy="77688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1" lang="en-US" sz="2000" u="none" strike="noStrike">
                <a:solidFill>
                  <a:srgbClr val="FFFFFF"/>
                </a:solidFill>
                <a:latin typeface="Calibri"/>
                <a:ea typeface="Calibri"/>
                <a:cs typeface="Calibri"/>
                <a:sym typeface="Calibri"/>
              </a:rPr>
              <a:t>🔒  Mots de passe — Gestionnaire &amp; Double Authentification</a:t>
            </a:r>
            <a:endParaRPr b="0" sz="2000" u="none" strike="noStrike">
              <a:solidFill>
                <a:srgbClr val="000000"/>
              </a:solidFill>
              <a:latin typeface="Arial"/>
              <a:ea typeface="Arial"/>
              <a:cs typeface="Arial"/>
              <a:sym typeface="Arial"/>
            </a:endParaRPr>
          </a:p>
        </p:txBody>
      </p:sp>
      <p:sp>
        <p:nvSpPr>
          <p:cNvPr id="105" name="Google Shape;105;p4"/>
          <p:cNvSpPr/>
          <p:nvPr/>
        </p:nvSpPr>
        <p:spPr>
          <a:xfrm>
            <a:off x="320040" y="914400"/>
            <a:ext cx="4114440" cy="2102760"/>
          </a:xfrm>
          <a:prstGeom prst="rect">
            <a:avLst/>
          </a:prstGeom>
          <a:solidFill>
            <a:srgbClr val="FFFFFF"/>
          </a:solidFill>
          <a:ln cap="flat" cmpd="sng" w="9525">
            <a:solidFill>
              <a:srgbClr val="E2E8F0"/>
            </a:solidFill>
            <a:prstDash val="solid"/>
            <a:round/>
            <a:headEnd len="sm" w="sm" type="none"/>
            <a:tailEnd len="sm" w="sm" type="none"/>
          </a:ln>
          <a:effectLst>
            <a:outerShdw blurRad="63360" rotWithShape="0" algn="bl" dir="8100000" dist="25455">
              <a:srgbClr val="000000">
                <a:alpha val="7843"/>
              </a:srgbClr>
            </a:outerShdw>
          </a:effectLst>
        </p:spPr>
        <p:txBody>
          <a:bodyPr anchorCtr="0" anchor="t" bIns="45000" lIns="90000" spcFirstLastPara="1" rIns="90000" wrap="square" tIns="45000">
            <a:noAutofit/>
          </a:bodyPr>
          <a:lstStyle/>
          <a:p>
            <a:pPr indent="0" lvl="0" marL="0" marR="0" rtl="0" algn="l">
              <a:spcBef>
                <a:spcPts val="0"/>
              </a:spcBef>
              <a:spcAft>
                <a:spcPts val="0"/>
              </a:spcAft>
              <a:buNone/>
            </a:pPr>
            <a:r>
              <a:t/>
            </a:r>
            <a:endParaRPr b="0" sz="1800" u="none" strike="noStrike">
              <a:solidFill>
                <a:srgbClr val="000000"/>
              </a:solidFill>
              <a:latin typeface="Arial"/>
              <a:ea typeface="Arial"/>
              <a:cs typeface="Arial"/>
              <a:sym typeface="Arial"/>
            </a:endParaRPr>
          </a:p>
        </p:txBody>
      </p:sp>
      <p:sp>
        <p:nvSpPr>
          <p:cNvPr id="106" name="Google Shape;106;p4"/>
          <p:cNvSpPr/>
          <p:nvPr/>
        </p:nvSpPr>
        <p:spPr>
          <a:xfrm>
            <a:off x="320040" y="914400"/>
            <a:ext cx="4114440" cy="383760"/>
          </a:xfrm>
          <a:prstGeom prst="rect">
            <a:avLst/>
          </a:prstGeom>
          <a:solidFill>
            <a:srgbClr val="2B7CC1"/>
          </a:solidFill>
          <a:ln cap="flat" cmpd="sng" w="12700">
            <a:solidFill>
              <a:srgbClr val="2B7CC1"/>
            </a:solidFill>
            <a:prstDash val="solid"/>
            <a:round/>
            <a:headEnd len="sm" w="sm" type="none"/>
            <a:tailEnd len="sm" w="sm" type="none"/>
          </a:ln>
        </p:spPr>
        <p:txBody>
          <a:bodyPr anchorCtr="0" anchor="t" bIns="45000" lIns="90000" spcFirstLastPara="1" rIns="90000" wrap="square" tIns="45000">
            <a:noAutofit/>
          </a:bodyPr>
          <a:lstStyle/>
          <a:p>
            <a:pPr indent="0" lvl="0" marL="0" marR="0" rtl="0" algn="l">
              <a:spcBef>
                <a:spcPts val="0"/>
              </a:spcBef>
              <a:spcAft>
                <a:spcPts val="0"/>
              </a:spcAft>
              <a:buNone/>
            </a:pPr>
            <a:r>
              <a:t/>
            </a:r>
            <a:endParaRPr b="0" sz="1800" u="none" strike="noStrike">
              <a:solidFill>
                <a:srgbClr val="FFFFFF"/>
              </a:solidFill>
              <a:latin typeface="Arial"/>
              <a:ea typeface="Arial"/>
              <a:cs typeface="Arial"/>
              <a:sym typeface="Arial"/>
            </a:endParaRPr>
          </a:p>
        </p:txBody>
      </p:sp>
      <p:sp>
        <p:nvSpPr>
          <p:cNvPr id="107" name="Google Shape;107;p4"/>
          <p:cNvSpPr/>
          <p:nvPr/>
        </p:nvSpPr>
        <p:spPr>
          <a:xfrm>
            <a:off x="411480" y="914400"/>
            <a:ext cx="3931560" cy="38376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1" lang="en-US" sz="1200" u="none" strike="noStrike">
                <a:solidFill>
                  <a:srgbClr val="FFFFFF"/>
                </a:solidFill>
                <a:latin typeface="Calibri"/>
                <a:ea typeface="Calibri"/>
                <a:cs typeface="Calibri"/>
                <a:sym typeface="Calibri"/>
              </a:rPr>
              <a:t>💼 Le gestionnaire de mots de passe</a:t>
            </a:r>
            <a:endParaRPr b="0" sz="1200" u="none" strike="noStrike">
              <a:solidFill>
                <a:srgbClr val="000000"/>
              </a:solidFill>
              <a:latin typeface="Arial"/>
              <a:ea typeface="Arial"/>
              <a:cs typeface="Arial"/>
              <a:sym typeface="Arial"/>
            </a:endParaRPr>
          </a:p>
        </p:txBody>
      </p:sp>
      <p:sp>
        <p:nvSpPr>
          <p:cNvPr id="108" name="Google Shape;108;p4"/>
          <p:cNvSpPr/>
          <p:nvPr/>
        </p:nvSpPr>
        <p:spPr>
          <a:xfrm>
            <a:off x="411480" y="1371600"/>
            <a:ext cx="3931560" cy="59400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0" lang="en-US" sz="1100" u="none" strike="noStrike">
                <a:solidFill>
                  <a:srgbClr val="475569"/>
                </a:solidFill>
                <a:latin typeface="Calibri"/>
                <a:ea typeface="Calibri"/>
                <a:cs typeface="Calibri"/>
                <a:sym typeface="Calibri"/>
              </a:rPr>
              <a:t>Un coffre-fort numérique chiffré : vous ne retenez qu'un seul mot de passe maître pour accéder à tous les autres.</a:t>
            </a:r>
            <a:endParaRPr b="0" sz="1100" u="none" strike="noStrike">
              <a:solidFill>
                <a:srgbClr val="000000"/>
              </a:solidFill>
              <a:latin typeface="Arial"/>
              <a:ea typeface="Arial"/>
              <a:cs typeface="Arial"/>
              <a:sym typeface="Arial"/>
            </a:endParaRPr>
          </a:p>
        </p:txBody>
      </p:sp>
      <p:sp>
        <p:nvSpPr>
          <p:cNvPr id="109" name="Google Shape;109;p4"/>
          <p:cNvSpPr/>
          <p:nvPr/>
        </p:nvSpPr>
        <p:spPr>
          <a:xfrm>
            <a:off x="411480" y="2057400"/>
            <a:ext cx="3931560" cy="255600"/>
          </a:xfrm>
          <a:prstGeom prst="roundRect">
            <a:avLst>
              <a:gd fmla="val 14286" name="adj"/>
            </a:avLst>
          </a:prstGeom>
          <a:solidFill>
            <a:srgbClr val="EFF6FF"/>
          </a:solidFill>
          <a:ln cap="flat" cmpd="sng" w="9525">
            <a:solidFill>
              <a:srgbClr val="2B7CC1"/>
            </a:solidFill>
            <a:prstDash val="solid"/>
            <a:round/>
            <a:headEnd len="sm" w="sm" type="none"/>
            <a:tailEnd len="sm" w="sm" type="none"/>
          </a:ln>
        </p:spPr>
        <p:txBody>
          <a:bodyPr anchorCtr="0" anchor="t" bIns="45000" lIns="90000" spcFirstLastPara="1" rIns="90000" wrap="square" tIns="45000">
            <a:noAutofit/>
          </a:bodyPr>
          <a:lstStyle/>
          <a:p>
            <a:pPr indent="0" lvl="0" marL="0" marR="0" rtl="0" algn="l">
              <a:spcBef>
                <a:spcPts val="0"/>
              </a:spcBef>
              <a:spcAft>
                <a:spcPts val="0"/>
              </a:spcAft>
              <a:buNone/>
            </a:pPr>
            <a:r>
              <a:t/>
            </a:r>
            <a:endParaRPr b="0" sz="1800" u="none" strike="noStrike">
              <a:solidFill>
                <a:srgbClr val="000000"/>
              </a:solidFill>
              <a:latin typeface="Arial"/>
              <a:ea typeface="Arial"/>
              <a:cs typeface="Arial"/>
              <a:sym typeface="Arial"/>
            </a:endParaRPr>
          </a:p>
        </p:txBody>
      </p:sp>
      <p:sp>
        <p:nvSpPr>
          <p:cNvPr id="110" name="Google Shape;110;p4"/>
          <p:cNvSpPr/>
          <p:nvPr/>
        </p:nvSpPr>
        <p:spPr>
          <a:xfrm>
            <a:off x="475560" y="2057400"/>
            <a:ext cx="3840120" cy="25560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0" lang="en-US" sz="1050" u="none" strike="noStrike">
                <a:solidFill>
                  <a:srgbClr val="0D1B2A"/>
                </a:solidFill>
                <a:latin typeface="Calibri"/>
                <a:ea typeface="Calibri"/>
                <a:cs typeface="Calibri"/>
                <a:sym typeface="Calibri"/>
              </a:rPr>
              <a:t>🔑 Bitwarden   –   Gratuit, open source ✅</a:t>
            </a:r>
            <a:endParaRPr b="0" sz="1050" u="none" strike="noStrike">
              <a:solidFill>
                <a:srgbClr val="000000"/>
              </a:solidFill>
              <a:latin typeface="Arial"/>
              <a:ea typeface="Arial"/>
              <a:cs typeface="Arial"/>
              <a:sym typeface="Arial"/>
            </a:endParaRPr>
          </a:p>
        </p:txBody>
      </p:sp>
      <p:sp>
        <p:nvSpPr>
          <p:cNvPr id="111" name="Google Shape;111;p4"/>
          <p:cNvSpPr/>
          <p:nvPr/>
        </p:nvSpPr>
        <p:spPr>
          <a:xfrm>
            <a:off x="411480" y="2350080"/>
            <a:ext cx="3931560" cy="255600"/>
          </a:xfrm>
          <a:prstGeom prst="roundRect">
            <a:avLst>
              <a:gd fmla="val 14286" name="adj"/>
            </a:avLst>
          </a:prstGeom>
          <a:solidFill>
            <a:srgbClr val="EFF6FF"/>
          </a:solidFill>
          <a:ln cap="flat" cmpd="sng" w="9525">
            <a:solidFill>
              <a:srgbClr val="2B7CC1"/>
            </a:solidFill>
            <a:prstDash val="solid"/>
            <a:round/>
            <a:headEnd len="sm" w="sm" type="none"/>
            <a:tailEnd len="sm" w="sm" type="none"/>
          </a:ln>
        </p:spPr>
        <p:txBody>
          <a:bodyPr anchorCtr="0" anchor="t" bIns="45000" lIns="90000" spcFirstLastPara="1" rIns="90000" wrap="square" tIns="45000">
            <a:noAutofit/>
          </a:bodyPr>
          <a:lstStyle/>
          <a:p>
            <a:pPr indent="0" lvl="0" marL="0" marR="0" rtl="0" algn="l">
              <a:spcBef>
                <a:spcPts val="0"/>
              </a:spcBef>
              <a:spcAft>
                <a:spcPts val="0"/>
              </a:spcAft>
              <a:buNone/>
            </a:pPr>
            <a:r>
              <a:t/>
            </a:r>
            <a:endParaRPr b="0" sz="1800" u="none" strike="noStrike">
              <a:solidFill>
                <a:srgbClr val="000000"/>
              </a:solidFill>
              <a:latin typeface="Arial"/>
              <a:ea typeface="Arial"/>
              <a:cs typeface="Arial"/>
              <a:sym typeface="Arial"/>
            </a:endParaRPr>
          </a:p>
        </p:txBody>
      </p:sp>
      <p:sp>
        <p:nvSpPr>
          <p:cNvPr id="112" name="Google Shape;112;p4"/>
          <p:cNvSpPr/>
          <p:nvPr/>
        </p:nvSpPr>
        <p:spPr>
          <a:xfrm>
            <a:off x="475560" y="2350080"/>
            <a:ext cx="3840120" cy="25560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0" lang="en-US" sz="1050" u="none" strike="noStrike">
                <a:solidFill>
                  <a:srgbClr val="0D1B2A"/>
                </a:solidFill>
                <a:latin typeface="Calibri"/>
                <a:ea typeface="Calibri"/>
                <a:cs typeface="Calibri"/>
                <a:sym typeface="Calibri"/>
              </a:rPr>
              <a:t>🔑 KeePass   –   Local, 100% hors-ligne ✅</a:t>
            </a:r>
            <a:endParaRPr b="0" sz="1050" u="none" strike="noStrike">
              <a:solidFill>
                <a:srgbClr val="000000"/>
              </a:solidFill>
              <a:latin typeface="Arial"/>
              <a:ea typeface="Arial"/>
              <a:cs typeface="Arial"/>
              <a:sym typeface="Arial"/>
            </a:endParaRPr>
          </a:p>
        </p:txBody>
      </p:sp>
      <p:sp>
        <p:nvSpPr>
          <p:cNvPr id="113" name="Google Shape;113;p4"/>
          <p:cNvSpPr/>
          <p:nvPr/>
        </p:nvSpPr>
        <p:spPr>
          <a:xfrm>
            <a:off x="411480" y="2642760"/>
            <a:ext cx="3931560" cy="255600"/>
          </a:xfrm>
          <a:prstGeom prst="roundRect">
            <a:avLst>
              <a:gd fmla="val 14286" name="adj"/>
            </a:avLst>
          </a:prstGeom>
          <a:solidFill>
            <a:srgbClr val="EFF6FF"/>
          </a:solidFill>
          <a:ln cap="flat" cmpd="sng" w="9525">
            <a:solidFill>
              <a:srgbClr val="2B7CC1"/>
            </a:solidFill>
            <a:prstDash val="solid"/>
            <a:round/>
            <a:headEnd len="sm" w="sm" type="none"/>
            <a:tailEnd len="sm" w="sm" type="none"/>
          </a:ln>
        </p:spPr>
        <p:txBody>
          <a:bodyPr anchorCtr="0" anchor="t" bIns="45000" lIns="90000" spcFirstLastPara="1" rIns="90000" wrap="square" tIns="45000">
            <a:noAutofit/>
          </a:bodyPr>
          <a:lstStyle/>
          <a:p>
            <a:pPr indent="0" lvl="0" marL="0" marR="0" rtl="0" algn="l">
              <a:spcBef>
                <a:spcPts val="0"/>
              </a:spcBef>
              <a:spcAft>
                <a:spcPts val="0"/>
              </a:spcAft>
              <a:buNone/>
            </a:pPr>
            <a:r>
              <a:t/>
            </a:r>
            <a:endParaRPr b="0" sz="1800" u="none" strike="noStrike">
              <a:solidFill>
                <a:srgbClr val="000000"/>
              </a:solidFill>
              <a:latin typeface="Arial"/>
              <a:ea typeface="Arial"/>
              <a:cs typeface="Arial"/>
              <a:sym typeface="Arial"/>
            </a:endParaRPr>
          </a:p>
        </p:txBody>
      </p:sp>
      <p:sp>
        <p:nvSpPr>
          <p:cNvPr id="114" name="Google Shape;114;p4"/>
          <p:cNvSpPr/>
          <p:nvPr/>
        </p:nvSpPr>
        <p:spPr>
          <a:xfrm>
            <a:off x="475560" y="2642760"/>
            <a:ext cx="3840120" cy="25560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0" lang="en-US" sz="1050" u="none" strike="noStrike">
                <a:solidFill>
                  <a:srgbClr val="0D1B2A"/>
                </a:solidFill>
                <a:latin typeface="Calibri"/>
                <a:ea typeface="Calibri"/>
                <a:cs typeface="Calibri"/>
                <a:sym typeface="Calibri"/>
              </a:rPr>
              <a:t>🔑 1Password   –   Payant, très complet</a:t>
            </a:r>
            <a:endParaRPr b="0" sz="1050" u="none" strike="noStrike">
              <a:solidFill>
                <a:srgbClr val="000000"/>
              </a:solidFill>
              <a:latin typeface="Arial"/>
              <a:ea typeface="Arial"/>
              <a:cs typeface="Arial"/>
              <a:sym typeface="Arial"/>
            </a:endParaRPr>
          </a:p>
        </p:txBody>
      </p:sp>
      <p:sp>
        <p:nvSpPr>
          <p:cNvPr id="115" name="Google Shape;115;p4"/>
          <p:cNvSpPr/>
          <p:nvPr/>
        </p:nvSpPr>
        <p:spPr>
          <a:xfrm>
            <a:off x="4663440" y="914400"/>
            <a:ext cx="4114440" cy="2102760"/>
          </a:xfrm>
          <a:prstGeom prst="rect">
            <a:avLst/>
          </a:prstGeom>
          <a:solidFill>
            <a:srgbClr val="FFFFFF"/>
          </a:solidFill>
          <a:ln cap="flat" cmpd="sng" w="9525">
            <a:solidFill>
              <a:srgbClr val="E2E8F0"/>
            </a:solidFill>
            <a:prstDash val="solid"/>
            <a:round/>
            <a:headEnd len="sm" w="sm" type="none"/>
            <a:tailEnd len="sm" w="sm" type="none"/>
          </a:ln>
          <a:effectLst>
            <a:outerShdw blurRad="63360" rotWithShape="0" algn="bl" dir="8100000" dist="25455">
              <a:srgbClr val="000000">
                <a:alpha val="7843"/>
              </a:srgbClr>
            </a:outerShdw>
          </a:effectLst>
        </p:spPr>
        <p:txBody>
          <a:bodyPr anchorCtr="0" anchor="t" bIns="45000" lIns="90000" spcFirstLastPara="1" rIns="90000" wrap="square" tIns="45000">
            <a:noAutofit/>
          </a:bodyPr>
          <a:lstStyle/>
          <a:p>
            <a:pPr indent="0" lvl="0" marL="0" marR="0" rtl="0" algn="l">
              <a:spcBef>
                <a:spcPts val="0"/>
              </a:spcBef>
              <a:spcAft>
                <a:spcPts val="0"/>
              </a:spcAft>
              <a:buNone/>
            </a:pPr>
            <a:r>
              <a:t/>
            </a:r>
            <a:endParaRPr b="0" sz="1800" u="none" strike="noStrike">
              <a:solidFill>
                <a:srgbClr val="000000"/>
              </a:solidFill>
              <a:latin typeface="Arial"/>
              <a:ea typeface="Arial"/>
              <a:cs typeface="Arial"/>
              <a:sym typeface="Arial"/>
            </a:endParaRPr>
          </a:p>
        </p:txBody>
      </p:sp>
      <p:sp>
        <p:nvSpPr>
          <p:cNvPr id="116" name="Google Shape;116;p4"/>
          <p:cNvSpPr/>
          <p:nvPr/>
        </p:nvSpPr>
        <p:spPr>
          <a:xfrm>
            <a:off x="4663440" y="914400"/>
            <a:ext cx="4114440" cy="383760"/>
          </a:xfrm>
          <a:prstGeom prst="rect">
            <a:avLst/>
          </a:prstGeom>
          <a:solidFill>
            <a:srgbClr val="E85D04"/>
          </a:solidFill>
          <a:ln cap="flat" cmpd="sng" w="12700">
            <a:solidFill>
              <a:srgbClr val="E85D04"/>
            </a:solidFill>
            <a:prstDash val="solid"/>
            <a:round/>
            <a:headEnd len="sm" w="sm" type="none"/>
            <a:tailEnd len="sm" w="sm" type="none"/>
          </a:ln>
        </p:spPr>
        <p:txBody>
          <a:bodyPr anchorCtr="0" anchor="t" bIns="45000" lIns="90000" spcFirstLastPara="1" rIns="90000" wrap="square" tIns="45000">
            <a:noAutofit/>
          </a:bodyPr>
          <a:lstStyle/>
          <a:p>
            <a:pPr indent="0" lvl="0" marL="0" marR="0" rtl="0" algn="l">
              <a:spcBef>
                <a:spcPts val="0"/>
              </a:spcBef>
              <a:spcAft>
                <a:spcPts val="0"/>
              </a:spcAft>
              <a:buNone/>
            </a:pPr>
            <a:r>
              <a:t/>
            </a:r>
            <a:endParaRPr b="0" sz="1800" u="none" strike="noStrike">
              <a:solidFill>
                <a:srgbClr val="FFFFFF"/>
              </a:solidFill>
              <a:latin typeface="Arial"/>
              <a:ea typeface="Arial"/>
              <a:cs typeface="Arial"/>
              <a:sym typeface="Arial"/>
            </a:endParaRPr>
          </a:p>
        </p:txBody>
      </p:sp>
      <p:sp>
        <p:nvSpPr>
          <p:cNvPr id="117" name="Google Shape;117;p4"/>
          <p:cNvSpPr/>
          <p:nvPr/>
        </p:nvSpPr>
        <p:spPr>
          <a:xfrm>
            <a:off x="4754880" y="914400"/>
            <a:ext cx="3931560" cy="38376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1" lang="en-US" sz="1200" u="none" strike="noStrike">
                <a:solidFill>
                  <a:srgbClr val="FFFFFF"/>
                </a:solidFill>
                <a:latin typeface="Calibri"/>
                <a:ea typeface="Calibri"/>
                <a:cs typeface="Calibri"/>
                <a:sym typeface="Calibri"/>
              </a:rPr>
              <a:t>🛡️ Double Authentification (2FA)</a:t>
            </a:r>
            <a:endParaRPr b="0" sz="1200" u="none" strike="noStrike">
              <a:solidFill>
                <a:srgbClr val="000000"/>
              </a:solidFill>
              <a:latin typeface="Arial"/>
              <a:ea typeface="Arial"/>
              <a:cs typeface="Arial"/>
              <a:sym typeface="Arial"/>
            </a:endParaRPr>
          </a:p>
        </p:txBody>
      </p:sp>
      <p:sp>
        <p:nvSpPr>
          <p:cNvPr id="118" name="Google Shape;118;p4"/>
          <p:cNvSpPr/>
          <p:nvPr/>
        </p:nvSpPr>
        <p:spPr>
          <a:xfrm>
            <a:off x="4754880" y="1371600"/>
            <a:ext cx="3931560" cy="59400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0" lang="en-US" sz="1100" u="none" strike="noStrike">
                <a:solidFill>
                  <a:srgbClr val="475569"/>
                </a:solidFill>
                <a:latin typeface="Calibri"/>
                <a:ea typeface="Calibri"/>
                <a:cs typeface="Calibri"/>
                <a:sym typeface="Calibri"/>
              </a:rPr>
              <a:t>Même si votre mot de passe est volé, le pirate ne peut pas accéder à votre compte sans le second facteur.</a:t>
            </a:r>
            <a:endParaRPr b="0" sz="1100" u="none" strike="noStrike">
              <a:solidFill>
                <a:srgbClr val="000000"/>
              </a:solidFill>
              <a:latin typeface="Arial"/>
              <a:ea typeface="Arial"/>
              <a:cs typeface="Arial"/>
              <a:sym typeface="Arial"/>
            </a:endParaRPr>
          </a:p>
        </p:txBody>
      </p:sp>
      <p:sp>
        <p:nvSpPr>
          <p:cNvPr id="119" name="Google Shape;119;p4"/>
          <p:cNvSpPr/>
          <p:nvPr/>
        </p:nvSpPr>
        <p:spPr>
          <a:xfrm>
            <a:off x="4754880" y="2030040"/>
            <a:ext cx="3931560" cy="27396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0" lang="en-US" sz="1100" u="none" strike="noStrike">
                <a:solidFill>
                  <a:srgbClr val="475569"/>
                </a:solidFill>
                <a:latin typeface="Calibri"/>
                <a:ea typeface="Calibri"/>
                <a:cs typeface="Calibri"/>
                <a:sym typeface="Calibri"/>
              </a:rPr>
              <a:t>📱  Application : Google Authenticator, Authy</a:t>
            </a:r>
            <a:endParaRPr b="0" sz="1100" u="none" strike="noStrike">
              <a:solidFill>
                <a:srgbClr val="000000"/>
              </a:solidFill>
              <a:latin typeface="Arial"/>
              <a:ea typeface="Arial"/>
              <a:cs typeface="Arial"/>
              <a:sym typeface="Arial"/>
            </a:endParaRPr>
          </a:p>
        </p:txBody>
      </p:sp>
      <p:sp>
        <p:nvSpPr>
          <p:cNvPr id="120" name="Google Shape;120;p4"/>
          <p:cNvSpPr/>
          <p:nvPr/>
        </p:nvSpPr>
        <p:spPr>
          <a:xfrm>
            <a:off x="4754880" y="2350080"/>
            <a:ext cx="3931560" cy="27396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0" lang="en-US" sz="1100" u="none" strike="noStrike">
                <a:solidFill>
                  <a:srgbClr val="475569"/>
                </a:solidFill>
                <a:latin typeface="Calibri"/>
                <a:ea typeface="Calibri"/>
                <a:cs typeface="Calibri"/>
                <a:sym typeface="Calibri"/>
              </a:rPr>
              <a:t>💬  SMS : code à 6 chiffres envoyé sur votre mobile</a:t>
            </a:r>
            <a:endParaRPr b="0" sz="1100" u="none" strike="noStrike">
              <a:solidFill>
                <a:srgbClr val="000000"/>
              </a:solidFill>
              <a:latin typeface="Arial"/>
              <a:ea typeface="Arial"/>
              <a:cs typeface="Arial"/>
              <a:sym typeface="Arial"/>
            </a:endParaRPr>
          </a:p>
        </p:txBody>
      </p:sp>
      <p:sp>
        <p:nvSpPr>
          <p:cNvPr id="121" name="Google Shape;121;p4"/>
          <p:cNvSpPr/>
          <p:nvPr/>
        </p:nvSpPr>
        <p:spPr>
          <a:xfrm>
            <a:off x="4754880" y="2670120"/>
            <a:ext cx="3931560" cy="27396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0" lang="en-US" sz="1100" u="none" strike="noStrike">
                <a:solidFill>
                  <a:srgbClr val="475569"/>
                </a:solidFill>
                <a:latin typeface="Calibri"/>
                <a:ea typeface="Calibri"/>
                <a:cs typeface="Calibri"/>
                <a:sym typeface="Calibri"/>
              </a:rPr>
              <a:t>🔑  Clé physique (YubiKey) — niveau expert</a:t>
            </a:r>
            <a:endParaRPr b="0" sz="1100" u="none" strike="noStrike">
              <a:solidFill>
                <a:srgbClr val="000000"/>
              </a:solidFill>
              <a:latin typeface="Arial"/>
              <a:ea typeface="Arial"/>
              <a:cs typeface="Arial"/>
              <a:sym typeface="Arial"/>
            </a:endParaRPr>
          </a:p>
        </p:txBody>
      </p:sp>
      <p:sp>
        <p:nvSpPr>
          <p:cNvPr id="122" name="Google Shape;122;p4"/>
          <p:cNvSpPr/>
          <p:nvPr/>
        </p:nvSpPr>
        <p:spPr>
          <a:xfrm>
            <a:off x="320040" y="3154680"/>
            <a:ext cx="8457840" cy="1691280"/>
          </a:xfrm>
          <a:prstGeom prst="rect">
            <a:avLst/>
          </a:prstGeom>
          <a:solidFill>
            <a:srgbClr val="FFFFFF"/>
          </a:solidFill>
          <a:ln cap="flat" cmpd="sng" w="9525">
            <a:solidFill>
              <a:srgbClr val="E2E8F0"/>
            </a:solidFill>
            <a:prstDash val="solid"/>
            <a:round/>
            <a:headEnd len="sm" w="sm" type="none"/>
            <a:tailEnd len="sm" w="sm" type="none"/>
          </a:ln>
          <a:effectLst>
            <a:outerShdw blurRad="63360" rotWithShape="0" algn="bl" dir="8100000" dist="25455">
              <a:srgbClr val="000000">
                <a:alpha val="7843"/>
              </a:srgbClr>
            </a:outerShdw>
          </a:effectLst>
        </p:spPr>
        <p:txBody>
          <a:bodyPr anchorCtr="0" anchor="t" bIns="45000" lIns="90000" spcFirstLastPara="1" rIns="90000" wrap="square" tIns="45000">
            <a:noAutofit/>
          </a:bodyPr>
          <a:lstStyle/>
          <a:p>
            <a:pPr indent="0" lvl="0" marL="0" marR="0" rtl="0" algn="l">
              <a:spcBef>
                <a:spcPts val="0"/>
              </a:spcBef>
              <a:spcAft>
                <a:spcPts val="0"/>
              </a:spcAft>
              <a:buNone/>
            </a:pPr>
            <a:r>
              <a:t/>
            </a:r>
            <a:endParaRPr b="0" sz="1800" u="none" strike="noStrike">
              <a:solidFill>
                <a:srgbClr val="000000"/>
              </a:solidFill>
              <a:latin typeface="Arial"/>
              <a:ea typeface="Arial"/>
              <a:cs typeface="Arial"/>
              <a:sym typeface="Arial"/>
            </a:endParaRPr>
          </a:p>
        </p:txBody>
      </p:sp>
      <p:sp>
        <p:nvSpPr>
          <p:cNvPr id="123" name="Google Shape;123;p4"/>
          <p:cNvSpPr/>
          <p:nvPr/>
        </p:nvSpPr>
        <p:spPr>
          <a:xfrm>
            <a:off x="457200" y="3200400"/>
            <a:ext cx="8229240" cy="31968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1" lang="en-US" sz="1300" u="none" strike="noStrike">
                <a:solidFill>
                  <a:srgbClr val="0D1B2A"/>
                </a:solidFill>
                <a:latin typeface="Calibri"/>
                <a:ea typeface="Calibri"/>
                <a:cs typeface="Calibri"/>
                <a:sym typeface="Calibri"/>
              </a:rPr>
              <a:t>Comment fonctionne la 2FA ?</a:t>
            </a:r>
            <a:endParaRPr b="0" sz="1300" u="none" strike="noStrike">
              <a:solidFill>
                <a:srgbClr val="000000"/>
              </a:solidFill>
              <a:latin typeface="Arial"/>
              <a:ea typeface="Arial"/>
              <a:cs typeface="Arial"/>
              <a:sym typeface="Arial"/>
            </a:endParaRPr>
          </a:p>
        </p:txBody>
      </p:sp>
      <p:sp>
        <p:nvSpPr>
          <p:cNvPr id="124" name="Google Shape;124;p4"/>
          <p:cNvSpPr/>
          <p:nvPr/>
        </p:nvSpPr>
        <p:spPr>
          <a:xfrm>
            <a:off x="914400" y="3611880"/>
            <a:ext cx="1554120" cy="1051200"/>
          </a:xfrm>
          <a:prstGeom prst="roundRect">
            <a:avLst>
              <a:gd fmla="val 6957" name="adj"/>
            </a:avLst>
          </a:prstGeom>
          <a:solidFill>
            <a:srgbClr val="EFF6FF"/>
          </a:solidFill>
          <a:ln cap="flat" cmpd="sng" w="9525">
            <a:solidFill>
              <a:srgbClr val="2B7CC1"/>
            </a:solidFill>
            <a:prstDash val="solid"/>
            <a:round/>
            <a:headEnd len="sm" w="sm" type="none"/>
            <a:tailEnd len="sm" w="sm" type="none"/>
          </a:ln>
        </p:spPr>
        <p:txBody>
          <a:bodyPr anchorCtr="0" anchor="t" bIns="45000" lIns="90000" spcFirstLastPara="1" rIns="90000" wrap="square" tIns="45000">
            <a:noAutofit/>
          </a:bodyPr>
          <a:lstStyle/>
          <a:p>
            <a:pPr indent="0" lvl="0" marL="0" marR="0" rtl="0" algn="l">
              <a:spcBef>
                <a:spcPts val="0"/>
              </a:spcBef>
              <a:spcAft>
                <a:spcPts val="0"/>
              </a:spcAft>
              <a:buNone/>
            </a:pPr>
            <a:r>
              <a:t/>
            </a:r>
            <a:endParaRPr b="0" sz="1800" u="none" strike="noStrike">
              <a:solidFill>
                <a:srgbClr val="000000"/>
              </a:solidFill>
              <a:latin typeface="Arial"/>
              <a:ea typeface="Arial"/>
              <a:cs typeface="Arial"/>
              <a:sym typeface="Arial"/>
            </a:endParaRPr>
          </a:p>
        </p:txBody>
      </p:sp>
      <p:sp>
        <p:nvSpPr>
          <p:cNvPr id="125" name="Google Shape;125;p4"/>
          <p:cNvSpPr/>
          <p:nvPr/>
        </p:nvSpPr>
        <p:spPr>
          <a:xfrm>
            <a:off x="914400" y="3630240"/>
            <a:ext cx="1554120" cy="411120"/>
          </a:xfrm>
          <a:prstGeom prst="rect">
            <a:avLst/>
          </a:prstGeom>
          <a:noFill/>
          <a:ln>
            <a:noFill/>
          </a:ln>
        </p:spPr>
        <p:txBody>
          <a:bodyPr anchorCtr="0" anchor="ctr" bIns="45000" lIns="90000" spcFirstLastPara="1" rIns="90000" wrap="square" tIns="45000">
            <a:noAutofit/>
          </a:bodyPr>
          <a:lstStyle/>
          <a:p>
            <a:pPr indent="0" lvl="0" marL="0" marR="0" rtl="0" algn="ctr">
              <a:lnSpc>
                <a:spcPct val="100000"/>
              </a:lnSpc>
              <a:spcBef>
                <a:spcPts val="0"/>
              </a:spcBef>
              <a:spcAft>
                <a:spcPts val="0"/>
              </a:spcAft>
              <a:buNone/>
            </a:pPr>
            <a:r>
              <a:rPr b="0" lang="en-US" sz="2000" u="none" strike="noStrike">
                <a:solidFill>
                  <a:srgbClr val="000000"/>
                </a:solidFill>
                <a:latin typeface="Calibri"/>
                <a:ea typeface="Calibri"/>
                <a:cs typeface="Calibri"/>
                <a:sym typeface="Calibri"/>
              </a:rPr>
              <a:t>⌨️</a:t>
            </a:r>
            <a:endParaRPr b="0" sz="2000" u="none" strike="noStrike">
              <a:solidFill>
                <a:srgbClr val="000000"/>
              </a:solidFill>
              <a:latin typeface="Arial"/>
              <a:ea typeface="Arial"/>
              <a:cs typeface="Arial"/>
              <a:sym typeface="Arial"/>
            </a:endParaRPr>
          </a:p>
        </p:txBody>
      </p:sp>
      <p:sp>
        <p:nvSpPr>
          <p:cNvPr id="126" name="Google Shape;126;p4"/>
          <p:cNvSpPr/>
          <p:nvPr/>
        </p:nvSpPr>
        <p:spPr>
          <a:xfrm>
            <a:off x="914400" y="4041720"/>
            <a:ext cx="1554120" cy="594000"/>
          </a:xfrm>
          <a:prstGeom prst="rect">
            <a:avLst/>
          </a:prstGeom>
          <a:noFill/>
          <a:ln>
            <a:noFill/>
          </a:ln>
        </p:spPr>
        <p:txBody>
          <a:bodyPr anchorCtr="0" anchor="ctr" bIns="45000" lIns="90000" spcFirstLastPara="1" rIns="90000" wrap="square" tIns="45000">
            <a:noAutofit/>
          </a:bodyPr>
          <a:lstStyle/>
          <a:p>
            <a:pPr indent="0" lvl="0" marL="0" marR="0" rtl="0" algn="ctr">
              <a:lnSpc>
                <a:spcPct val="100000"/>
              </a:lnSpc>
              <a:spcBef>
                <a:spcPts val="0"/>
              </a:spcBef>
              <a:spcAft>
                <a:spcPts val="0"/>
              </a:spcAft>
              <a:buNone/>
            </a:pPr>
            <a:r>
              <a:rPr b="0" lang="en-US" sz="950" u="none" strike="noStrike">
                <a:solidFill>
                  <a:srgbClr val="475569"/>
                </a:solidFill>
                <a:latin typeface="Calibri"/>
                <a:ea typeface="Calibri"/>
                <a:cs typeface="Calibri"/>
                <a:sym typeface="Calibri"/>
              </a:rPr>
              <a:t>Vous entrez</a:t>
            </a:r>
            <a:endParaRPr b="0" sz="950" u="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None/>
            </a:pPr>
            <a:r>
              <a:rPr b="0" lang="en-US" sz="950" u="none" strike="noStrike">
                <a:solidFill>
                  <a:srgbClr val="475569"/>
                </a:solidFill>
                <a:latin typeface="Calibri"/>
                <a:ea typeface="Calibri"/>
                <a:cs typeface="Calibri"/>
                <a:sym typeface="Calibri"/>
              </a:rPr>
              <a:t>votre mot</a:t>
            </a:r>
            <a:endParaRPr b="0" sz="950" u="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None/>
            </a:pPr>
            <a:r>
              <a:rPr b="0" lang="en-US" sz="950" u="none" strike="noStrike">
                <a:solidFill>
                  <a:srgbClr val="475569"/>
                </a:solidFill>
                <a:latin typeface="Calibri"/>
                <a:ea typeface="Calibri"/>
                <a:cs typeface="Calibri"/>
                <a:sym typeface="Calibri"/>
              </a:rPr>
              <a:t>de passe</a:t>
            </a:r>
            <a:endParaRPr b="0" sz="950" u="none" strike="noStrike">
              <a:solidFill>
                <a:srgbClr val="000000"/>
              </a:solidFill>
              <a:latin typeface="Arial"/>
              <a:ea typeface="Arial"/>
              <a:cs typeface="Arial"/>
              <a:sym typeface="Arial"/>
            </a:endParaRPr>
          </a:p>
        </p:txBody>
      </p:sp>
      <p:sp>
        <p:nvSpPr>
          <p:cNvPr id="127" name="Google Shape;127;p4"/>
          <p:cNvSpPr/>
          <p:nvPr/>
        </p:nvSpPr>
        <p:spPr>
          <a:xfrm>
            <a:off x="2487240" y="3931920"/>
            <a:ext cx="347040" cy="319680"/>
          </a:xfrm>
          <a:prstGeom prst="rect">
            <a:avLst/>
          </a:prstGeom>
          <a:noFill/>
          <a:ln>
            <a:noFill/>
          </a:ln>
        </p:spPr>
        <p:txBody>
          <a:bodyPr anchorCtr="0" anchor="ctr" bIns="45000" lIns="90000" spcFirstLastPara="1" rIns="90000" wrap="square" tIns="45000">
            <a:noAutofit/>
          </a:bodyPr>
          <a:lstStyle/>
          <a:p>
            <a:pPr indent="0" lvl="0" marL="0" marR="0" rtl="0" algn="ctr">
              <a:lnSpc>
                <a:spcPct val="100000"/>
              </a:lnSpc>
              <a:spcBef>
                <a:spcPts val="0"/>
              </a:spcBef>
              <a:spcAft>
                <a:spcPts val="0"/>
              </a:spcAft>
              <a:buNone/>
            </a:pPr>
            <a:r>
              <a:rPr b="1" lang="en-US" sz="1600" u="none" strike="noStrike">
                <a:solidFill>
                  <a:srgbClr val="E85D04"/>
                </a:solidFill>
                <a:latin typeface="Calibri"/>
                <a:ea typeface="Calibri"/>
                <a:cs typeface="Calibri"/>
                <a:sym typeface="Calibri"/>
              </a:rPr>
              <a:t>→</a:t>
            </a:r>
            <a:endParaRPr b="0" sz="1600" u="none" strike="noStrike">
              <a:solidFill>
                <a:srgbClr val="000000"/>
              </a:solidFill>
              <a:latin typeface="Arial"/>
              <a:ea typeface="Arial"/>
              <a:cs typeface="Arial"/>
              <a:sym typeface="Arial"/>
            </a:endParaRPr>
          </a:p>
        </p:txBody>
      </p:sp>
      <p:sp>
        <p:nvSpPr>
          <p:cNvPr id="128" name="Google Shape;128;p4"/>
          <p:cNvSpPr/>
          <p:nvPr/>
        </p:nvSpPr>
        <p:spPr>
          <a:xfrm>
            <a:off x="2880360" y="3611880"/>
            <a:ext cx="1554120" cy="1051200"/>
          </a:xfrm>
          <a:prstGeom prst="roundRect">
            <a:avLst>
              <a:gd fmla="val 6957" name="adj"/>
            </a:avLst>
          </a:prstGeom>
          <a:solidFill>
            <a:srgbClr val="EFF6FF"/>
          </a:solidFill>
          <a:ln cap="flat" cmpd="sng" w="9525">
            <a:solidFill>
              <a:srgbClr val="2B7CC1"/>
            </a:solidFill>
            <a:prstDash val="solid"/>
            <a:round/>
            <a:headEnd len="sm" w="sm" type="none"/>
            <a:tailEnd len="sm" w="sm" type="none"/>
          </a:ln>
        </p:spPr>
        <p:txBody>
          <a:bodyPr anchorCtr="0" anchor="t" bIns="45000" lIns="90000" spcFirstLastPara="1" rIns="90000" wrap="square" tIns="45000">
            <a:noAutofit/>
          </a:bodyPr>
          <a:lstStyle/>
          <a:p>
            <a:pPr indent="0" lvl="0" marL="0" marR="0" rtl="0" algn="l">
              <a:spcBef>
                <a:spcPts val="0"/>
              </a:spcBef>
              <a:spcAft>
                <a:spcPts val="0"/>
              </a:spcAft>
              <a:buNone/>
            </a:pPr>
            <a:r>
              <a:t/>
            </a:r>
            <a:endParaRPr b="0" sz="1800" u="none" strike="noStrike">
              <a:solidFill>
                <a:srgbClr val="000000"/>
              </a:solidFill>
              <a:latin typeface="Arial"/>
              <a:ea typeface="Arial"/>
              <a:cs typeface="Arial"/>
              <a:sym typeface="Arial"/>
            </a:endParaRPr>
          </a:p>
        </p:txBody>
      </p:sp>
      <p:sp>
        <p:nvSpPr>
          <p:cNvPr id="129" name="Google Shape;129;p4"/>
          <p:cNvSpPr/>
          <p:nvPr/>
        </p:nvSpPr>
        <p:spPr>
          <a:xfrm>
            <a:off x="2880360" y="3630240"/>
            <a:ext cx="1554120" cy="411120"/>
          </a:xfrm>
          <a:prstGeom prst="rect">
            <a:avLst/>
          </a:prstGeom>
          <a:noFill/>
          <a:ln>
            <a:noFill/>
          </a:ln>
        </p:spPr>
        <p:txBody>
          <a:bodyPr anchorCtr="0" anchor="ctr" bIns="45000" lIns="90000" spcFirstLastPara="1" rIns="90000" wrap="square" tIns="45000">
            <a:noAutofit/>
          </a:bodyPr>
          <a:lstStyle/>
          <a:p>
            <a:pPr indent="0" lvl="0" marL="0" marR="0" rtl="0" algn="ctr">
              <a:lnSpc>
                <a:spcPct val="100000"/>
              </a:lnSpc>
              <a:spcBef>
                <a:spcPts val="0"/>
              </a:spcBef>
              <a:spcAft>
                <a:spcPts val="0"/>
              </a:spcAft>
              <a:buNone/>
            </a:pPr>
            <a:r>
              <a:rPr b="0" lang="en-US" sz="2000" u="none" strike="noStrike">
                <a:solidFill>
                  <a:srgbClr val="000000"/>
                </a:solidFill>
                <a:latin typeface="Calibri"/>
                <a:ea typeface="Calibri"/>
                <a:cs typeface="Calibri"/>
                <a:sym typeface="Calibri"/>
              </a:rPr>
              <a:t>📲</a:t>
            </a:r>
            <a:endParaRPr b="0" sz="2000" u="none" strike="noStrike">
              <a:solidFill>
                <a:srgbClr val="000000"/>
              </a:solidFill>
              <a:latin typeface="Arial"/>
              <a:ea typeface="Arial"/>
              <a:cs typeface="Arial"/>
              <a:sym typeface="Arial"/>
            </a:endParaRPr>
          </a:p>
        </p:txBody>
      </p:sp>
      <p:sp>
        <p:nvSpPr>
          <p:cNvPr id="130" name="Google Shape;130;p4"/>
          <p:cNvSpPr/>
          <p:nvPr/>
        </p:nvSpPr>
        <p:spPr>
          <a:xfrm>
            <a:off x="2880360" y="4041720"/>
            <a:ext cx="1554120" cy="594000"/>
          </a:xfrm>
          <a:prstGeom prst="rect">
            <a:avLst/>
          </a:prstGeom>
          <a:noFill/>
          <a:ln>
            <a:noFill/>
          </a:ln>
        </p:spPr>
        <p:txBody>
          <a:bodyPr anchorCtr="0" anchor="ctr" bIns="45000" lIns="90000" spcFirstLastPara="1" rIns="90000" wrap="square" tIns="45000">
            <a:noAutofit/>
          </a:bodyPr>
          <a:lstStyle/>
          <a:p>
            <a:pPr indent="0" lvl="0" marL="0" marR="0" rtl="0" algn="ctr">
              <a:lnSpc>
                <a:spcPct val="100000"/>
              </a:lnSpc>
              <a:spcBef>
                <a:spcPts val="0"/>
              </a:spcBef>
              <a:spcAft>
                <a:spcPts val="0"/>
              </a:spcAft>
              <a:buNone/>
            </a:pPr>
            <a:r>
              <a:rPr b="0" lang="en-US" sz="950" u="none" strike="noStrike">
                <a:solidFill>
                  <a:srgbClr val="475569"/>
                </a:solidFill>
                <a:latin typeface="Calibri"/>
                <a:ea typeface="Calibri"/>
                <a:cs typeface="Calibri"/>
                <a:sym typeface="Calibri"/>
              </a:rPr>
              <a:t>Le site envoie</a:t>
            </a:r>
            <a:endParaRPr b="0" sz="950" u="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None/>
            </a:pPr>
            <a:r>
              <a:rPr b="0" lang="en-US" sz="950" u="none" strike="noStrike">
                <a:solidFill>
                  <a:srgbClr val="475569"/>
                </a:solidFill>
                <a:latin typeface="Calibri"/>
                <a:ea typeface="Calibri"/>
                <a:cs typeface="Calibri"/>
                <a:sym typeface="Calibri"/>
              </a:rPr>
              <a:t>un code</a:t>
            </a:r>
            <a:endParaRPr b="0" sz="950" u="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None/>
            </a:pPr>
            <a:r>
              <a:rPr b="0" lang="en-US" sz="950" u="none" strike="noStrike">
                <a:solidFill>
                  <a:srgbClr val="475569"/>
                </a:solidFill>
                <a:latin typeface="Calibri"/>
                <a:ea typeface="Calibri"/>
                <a:cs typeface="Calibri"/>
                <a:sym typeface="Calibri"/>
              </a:rPr>
              <a:t>temporaire</a:t>
            </a:r>
            <a:endParaRPr b="0" sz="950" u="none" strike="noStrike">
              <a:solidFill>
                <a:srgbClr val="000000"/>
              </a:solidFill>
              <a:latin typeface="Arial"/>
              <a:ea typeface="Arial"/>
              <a:cs typeface="Arial"/>
              <a:sym typeface="Arial"/>
            </a:endParaRPr>
          </a:p>
        </p:txBody>
      </p:sp>
      <p:sp>
        <p:nvSpPr>
          <p:cNvPr id="131" name="Google Shape;131;p4"/>
          <p:cNvSpPr/>
          <p:nvPr/>
        </p:nvSpPr>
        <p:spPr>
          <a:xfrm>
            <a:off x="4453200" y="3931920"/>
            <a:ext cx="347040" cy="319680"/>
          </a:xfrm>
          <a:prstGeom prst="rect">
            <a:avLst/>
          </a:prstGeom>
          <a:noFill/>
          <a:ln>
            <a:noFill/>
          </a:ln>
        </p:spPr>
        <p:txBody>
          <a:bodyPr anchorCtr="0" anchor="ctr" bIns="45000" lIns="90000" spcFirstLastPara="1" rIns="90000" wrap="square" tIns="45000">
            <a:noAutofit/>
          </a:bodyPr>
          <a:lstStyle/>
          <a:p>
            <a:pPr indent="0" lvl="0" marL="0" marR="0" rtl="0" algn="ctr">
              <a:lnSpc>
                <a:spcPct val="100000"/>
              </a:lnSpc>
              <a:spcBef>
                <a:spcPts val="0"/>
              </a:spcBef>
              <a:spcAft>
                <a:spcPts val="0"/>
              </a:spcAft>
              <a:buNone/>
            </a:pPr>
            <a:r>
              <a:rPr b="1" lang="en-US" sz="1600" u="none" strike="noStrike">
                <a:solidFill>
                  <a:srgbClr val="E85D04"/>
                </a:solidFill>
                <a:latin typeface="Calibri"/>
                <a:ea typeface="Calibri"/>
                <a:cs typeface="Calibri"/>
                <a:sym typeface="Calibri"/>
              </a:rPr>
              <a:t>→</a:t>
            </a:r>
            <a:endParaRPr b="0" sz="1600" u="none" strike="noStrike">
              <a:solidFill>
                <a:srgbClr val="000000"/>
              </a:solidFill>
              <a:latin typeface="Arial"/>
              <a:ea typeface="Arial"/>
              <a:cs typeface="Arial"/>
              <a:sym typeface="Arial"/>
            </a:endParaRPr>
          </a:p>
        </p:txBody>
      </p:sp>
      <p:sp>
        <p:nvSpPr>
          <p:cNvPr id="132" name="Google Shape;132;p4"/>
          <p:cNvSpPr/>
          <p:nvPr/>
        </p:nvSpPr>
        <p:spPr>
          <a:xfrm>
            <a:off x="4846320" y="3611880"/>
            <a:ext cx="1554120" cy="1051200"/>
          </a:xfrm>
          <a:prstGeom prst="roundRect">
            <a:avLst>
              <a:gd fmla="val 6957" name="adj"/>
            </a:avLst>
          </a:prstGeom>
          <a:solidFill>
            <a:srgbClr val="EFF6FF"/>
          </a:solidFill>
          <a:ln cap="flat" cmpd="sng" w="9525">
            <a:solidFill>
              <a:srgbClr val="2B7CC1"/>
            </a:solidFill>
            <a:prstDash val="solid"/>
            <a:round/>
            <a:headEnd len="sm" w="sm" type="none"/>
            <a:tailEnd len="sm" w="sm" type="none"/>
          </a:ln>
        </p:spPr>
        <p:txBody>
          <a:bodyPr anchorCtr="0" anchor="t" bIns="45000" lIns="90000" spcFirstLastPara="1" rIns="90000" wrap="square" tIns="45000">
            <a:noAutofit/>
          </a:bodyPr>
          <a:lstStyle/>
          <a:p>
            <a:pPr indent="0" lvl="0" marL="0" marR="0" rtl="0" algn="l">
              <a:spcBef>
                <a:spcPts val="0"/>
              </a:spcBef>
              <a:spcAft>
                <a:spcPts val="0"/>
              </a:spcAft>
              <a:buNone/>
            </a:pPr>
            <a:r>
              <a:t/>
            </a:r>
            <a:endParaRPr b="0" sz="1800" u="none" strike="noStrike">
              <a:solidFill>
                <a:srgbClr val="000000"/>
              </a:solidFill>
              <a:latin typeface="Arial"/>
              <a:ea typeface="Arial"/>
              <a:cs typeface="Arial"/>
              <a:sym typeface="Arial"/>
            </a:endParaRPr>
          </a:p>
        </p:txBody>
      </p:sp>
      <p:sp>
        <p:nvSpPr>
          <p:cNvPr id="133" name="Google Shape;133;p4"/>
          <p:cNvSpPr/>
          <p:nvPr/>
        </p:nvSpPr>
        <p:spPr>
          <a:xfrm>
            <a:off x="4846320" y="3630240"/>
            <a:ext cx="1554120" cy="411120"/>
          </a:xfrm>
          <a:prstGeom prst="rect">
            <a:avLst/>
          </a:prstGeom>
          <a:noFill/>
          <a:ln>
            <a:noFill/>
          </a:ln>
        </p:spPr>
        <p:txBody>
          <a:bodyPr anchorCtr="0" anchor="ctr" bIns="45000" lIns="90000" spcFirstLastPara="1" rIns="90000" wrap="square" tIns="45000">
            <a:noAutofit/>
          </a:bodyPr>
          <a:lstStyle/>
          <a:p>
            <a:pPr indent="0" lvl="0" marL="0" marR="0" rtl="0" algn="ctr">
              <a:lnSpc>
                <a:spcPct val="100000"/>
              </a:lnSpc>
              <a:spcBef>
                <a:spcPts val="0"/>
              </a:spcBef>
              <a:spcAft>
                <a:spcPts val="0"/>
              </a:spcAft>
              <a:buNone/>
            </a:pPr>
            <a:r>
              <a:rPr b="0" lang="en-US" sz="2000" u="none" strike="noStrike">
                <a:solidFill>
                  <a:srgbClr val="000000"/>
                </a:solidFill>
                <a:latin typeface="Calibri"/>
                <a:ea typeface="Calibri"/>
                <a:cs typeface="Calibri"/>
                <a:sym typeface="Calibri"/>
              </a:rPr>
              <a:t>🔢</a:t>
            </a:r>
            <a:endParaRPr b="0" sz="2000" u="none" strike="noStrike">
              <a:solidFill>
                <a:srgbClr val="000000"/>
              </a:solidFill>
              <a:latin typeface="Arial"/>
              <a:ea typeface="Arial"/>
              <a:cs typeface="Arial"/>
              <a:sym typeface="Arial"/>
            </a:endParaRPr>
          </a:p>
        </p:txBody>
      </p:sp>
      <p:sp>
        <p:nvSpPr>
          <p:cNvPr id="134" name="Google Shape;134;p4"/>
          <p:cNvSpPr/>
          <p:nvPr/>
        </p:nvSpPr>
        <p:spPr>
          <a:xfrm>
            <a:off x="4846320" y="4041720"/>
            <a:ext cx="1554120" cy="594000"/>
          </a:xfrm>
          <a:prstGeom prst="rect">
            <a:avLst/>
          </a:prstGeom>
          <a:noFill/>
          <a:ln>
            <a:noFill/>
          </a:ln>
        </p:spPr>
        <p:txBody>
          <a:bodyPr anchorCtr="0" anchor="ctr" bIns="45000" lIns="90000" spcFirstLastPara="1" rIns="90000" wrap="square" tIns="45000">
            <a:noAutofit/>
          </a:bodyPr>
          <a:lstStyle/>
          <a:p>
            <a:pPr indent="0" lvl="0" marL="0" marR="0" rtl="0" algn="ctr">
              <a:lnSpc>
                <a:spcPct val="100000"/>
              </a:lnSpc>
              <a:spcBef>
                <a:spcPts val="0"/>
              </a:spcBef>
              <a:spcAft>
                <a:spcPts val="0"/>
              </a:spcAft>
              <a:buNone/>
            </a:pPr>
            <a:r>
              <a:rPr b="0" lang="en-US" sz="950" u="none" strike="noStrike">
                <a:solidFill>
                  <a:srgbClr val="475569"/>
                </a:solidFill>
                <a:latin typeface="Calibri"/>
                <a:ea typeface="Calibri"/>
                <a:cs typeface="Calibri"/>
                <a:sym typeface="Calibri"/>
              </a:rPr>
              <a:t>Vous entrez</a:t>
            </a:r>
            <a:endParaRPr b="0" sz="950" u="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None/>
            </a:pPr>
            <a:r>
              <a:rPr b="0" lang="en-US" sz="950" u="none" strike="noStrike">
                <a:solidFill>
                  <a:srgbClr val="475569"/>
                </a:solidFill>
                <a:latin typeface="Calibri"/>
                <a:ea typeface="Calibri"/>
                <a:cs typeface="Calibri"/>
                <a:sym typeface="Calibri"/>
              </a:rPr>
              <a:t>le code</a:t>
            </a:r>
            <a:endParaRPr b="0" sz="950" u="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None/>
            </a:pPr>
            <a:r>
              <a:rPr b="0" lang="en-US" sz="950" u="none" strike="noStrike">
                <a:solidFill>
                  <a:srgbClr val="475569"/>
                </a:solidFill>
                <a:latin typeface="Calibri"/>
                <a:ea typeface="Calibri"/>
                <a:cs typeface="Calibri"/>
                <a:sym typeface="Calibri"/>
              </a:rPr>
              <a:t>reçu (30s)</a:t>
            </a:r>
            <a:endParaRPr b="0" sz="950" u="none" strike="noStrike">
              <a:solidFill>
                <a:srgbClr val="000000"/>
              </a:solidFill>
              <a:latin typeface="Arial"/>
              <a:ea typeface="Arial"/>
              <a:cs typeface="Arial"/>
              <a:sym typeface="Arial"/>
            </a:endParaRPr>
          </a:p>
        </p:txBody>
      </p:sp>
      <p:sp>
        <p:nvSpPr>
          <p:cNvPr id="135" name="Google Shape;135;p4"/>
          <p:cNvSpPr/>
          <p:nvPr/>
        </p:nvSpPr>
        <p:spPr>
          <a:xfrm>
            <a:off x="6419160" y="3931920"/>
            <a:ext cx="347040" cy="319680"/>
          </a:xfrm>
          <a:prstGeom prst="rect">
            <a:avLst/>
          </a:prstGeom>
          <a:noFill/>
          <a:ln>
            <a:noFill/>
          </a:ln>
        </p:spPr>
        <p:txBody>
          <a:bodyPr anchorCtr="0" anchor="ctr" bIns="45000" lIns="90000" spcFirstLastPara="1" rIns="90000" wrap="square" tIns="45000">
            <a:noAutofit/>
          </a:bodyPr>
          <a:lstStyle/>
          <a:p>
            <a:pPr indent="0" lvl="0" marL="0" marR="0" rtl="0" algn="ctr">
              <a:lnSpc>
                <a:spcPct val="100000"/>
              </a:lnSpc>
              <a:spcBef>
                <a:spcPts val="0"/>
              </a:spcBef>
              <a:spcAft>
                <a:spcPts val="0"/>
              </a:spcAft>
              <a:buNone/>
            </a:pPr>
            <a:r>
              <a:rPr b="1" lang="en-US" sz="1600" u="none" strike="noStrike">
                <a:solidFill>
                  <a:srgbClr val="E85D04"/>
                </a:solidFill>
                <a:latin typeface="Calibri"/>
                <a:ea typeface="Calibri"/>
                <a:cs typeface="Calibri"/>
                <a:sym typeface="Calibri"/>
              </a:rPr>
              <a:t>→</a:t>
            </a:r>
            <a:endParaRPr b="0" sz="1600" u="none" strike="noStrike">
              <a:solidFill>
                <a:srgbClr val="000000"/>
              </a:solidFill>
              <a:latin typeface="Arial"/>
              <a:ea typeface="Arial"/>
              <a:cs typeface="Arial"/>
              <a:sym typeface="Arial"/>
            </a:endParaRPr>
          </a:p>
        </p:txBody>
      </p:sp>
      <p:sp>
        <p:nvSpPr>
          <p:cNvPr id="136" name="Google Shape;136;p4"/>
          <p:cNvSpPr/>
          <p:nvPr/>
        </p:nvSpPr>
        <p:spPr>
          <a:xfrm>
            <a:off x="6812280" y="3611880"/>
            <a:ext cx="1554120" cy="1051200"/>
          </a:xfrm>
          <a:prstGeom prst="roundRect">
            <a:avLst>
              <a:gd fmla="val 6957" name="adj"/>
            </a:avLst>
          </a:prstGeom>
          <a:solidFill>
            <a:srgbClr val="DCFCE7"/>
          </a:solidFill>
          <a:ln cap="flat" cmpd="sng" w="9525">
            <a:solidFill>
              <a:srgbClr val="16A34A"/>
            </a:solidFill>
            <a:prstDash val="solid"/>
            <a:round/>
            <a:headEnd len="sm" w="sm" type="none"/>
            <a:tailEnd len="sm" w="sm" type="none"/>
          </a:ln>
        </p:spPr>
        <p:txBody>
          <a:bodyPr anchorCtr="0" anchor="t" bIns="45000" lIns="90000" spcFirstLastPara="1" rIns="90000" wrap="square" tIns="45000">
            <a:noAutofit/>
          </a:bodyPr>
          <a:lstStyle/>
          <a:p>
            <a:pPr indent="0" lvl="0" marL="0" marR="0" rtl="0" algn="l">
              <a:spcBef>
                <a:spcPts val="0"/>
              </a:spcBef>
              <a:spcAft>
                <a:spcPts val="0"/>
              </a:spcAft>
              <a:buNone/>
            </a:pPr>
            <a:r>
              <a:t/>
            </a:r>
            <a:endParaRPr b="0" sz="1800" u="none" strike="noStrike">
              <a:solidFill>
                <a:srgbClr val="000000"/>
              </a:solidFill>
              <a:latin typeface="Arial"/>
              <a:ea typeface="Arial"/>
              <a:cs typeface="Arial"/>
              <a:sym typeface="Arial"/>
            </a:endParaRPr>
          </a:p>
        </p:txBody>
      </p:sp>
      <p:sp>
        <p:nvSpPr>
          <p:cNvPr id="137" name="Google Shape;137;p4"/>
          <p:cNvSpPr/>
          <p:nvPr/>
        </p:nvSpPr>
        <p:spPr>
          <a:xfrm>
            <a:off x="6812280" y="3630240"/>
            <a:ext cx="1554120" cy="411120"/>
          </a:xfrm>
          <a:prstGeom prst="rect">
            <a:avLst/>
          </a:prstGeom>
          <a:noFill/>
          <a:ln>
            <a:noFill/>
          </a:ln>
        </p:spPr>
        <p:txBody>
          <a:bodyPr anchorCtr="0" anchor="ctr" bIns="45000" lIns="90000" spcFirstLastPara="1" rIns="90000" wrap="square" tIns="45000">
            <a:noAutofit/>
          </a:bodyPr>
          <a:lstStyle/>
          <a:p>
            <a:pPr indent="0" lvl="0" marL="0" marR="0" rtl="0" algn="ctr">
              <a:lnSpc>
                <a:spcPct val="100000"/>
              </a:lnSpc>
              <a:spcBef>
                <a:spcPts val="0"/>
              </a:spcBef>
              <a:spcAft>
                <a:spcPts val="0"/>
              </a:spcAft>
              <a:buNone/>
            </a:pPr>
            <a:r>
              <a:rPr b="0" lang="en-US" sz="2000" u="none" strike="noStrike">
                <a:solidFill>
                  <a:srgbClr val="000000"/>
                </a:solidFill>
                <a:latin typeface="Calibri"/>
                <a:ea typeface="Calibri"/>
                <a:cs typeface="Calibri"/>
                <a:sym typeface="Calibri"/>
              </a:rPr>
              <a:t>✅</a:t>
            </a:r>
            <a:endParaRPr b="0" sz="2000" u="none" strike="noStrike">
              <a:solidFill>
                <a:srgbClr val="000000"/>
              </a:solidFill>
              <a:latin typeface="Arial"/>
              <a:ea typeface="Arial"/>
              <a:cs typeface="Arial"/>
              <a:sym typeface="Arial"/>
            </a:endParaRPr>
          </a:p>
        </p:txBody>
      </p:sp>
      <p:sp>
        <p:nvSpPr>
          <p:cNvPr id="138" name="Google Shape;138;p4"/>
          <p:cNvSpPr/>
          <p:nvPr/>
        </p:nvSpPr>
        <p:spPr>
          <a:xfrm>
            <a:off x="6812280" y="4041720"/>
            <a:ext cx="1554120" cy="594000"/>
          </a:xfrm>
          <a:prstGeom prst="rect">
            <a:avLst/>
          </a:prstGeom>
          <a:noFill/>
          <a:ln>
            <a:noFill/>
          </a:ln>
        </p:spPr>
        <p:txBody>
          <a:bodyPr anchorCtr="0" anchor="ctr" bIns="45000" lIns="90000" spcFirstLastPara="1" rIns="90000" wrap="square" tIns="45000">
            <a:noAutofit/>
          </a:bodyPr>
          <a:lstStyle/>
          <a:p>
            <a:pPr indent="0" lvl="0" marL="0" marR="0" rtl="0" algn="ctr">
              <a:lnSpc>
                <a:spcPct val="100000"/>
              </a:lnSpc>
              <a:spcBef>
                <a:spcPts val="0"/>
              </a:spcBef>
              <a:spcAft>
                <a:spcPts val="0"/>
              </a:spcAft>
              <a:buNone/>
            </a:pPr>
            <a:r>
              <a:rPr b="0" lang="en-US" sz="950" u="none" strike="noStrike">
                <a:solidFill>
                  <a:srgbClr val="475569"/>
                </a:solidFill>
                <a:latin typeface="Calibri"/>
                <a:ea typeface="Calibri"/>
                <a:cs typeface="Calibri"/>
                <a:sym typeface="Calibri"/>
              </a:rPr>
              <a:t>Accès</a:t>
            </a:r>
            <a:endParaRPr b="0" sz="950" u="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None/>
            </a:pPr>
            <a:r>
              <a:rPr b="0" lang="en-US" sz="950" u="none" strike="noStrike">
                <a:solidFill>
                  <a:srgbClr val="475569"/>
                </a:solidFill>
                <a:latin typeface="Calibri"/>
                <a:ea typeface="Calibri"/>
                <a:cs typeface="Calibri"/>
                <a:sym typeface="Calibri"/>
              </a:rPr>
              <a:t>autorisé !</a:t>
            </a:r>
            <a:endParaRPr b="0" sz="950" u="none" strike="noStrike">
              <a:solidFill>
                <a:srgbClr val="000000"/>
              </a:solidFill>
              <a:latin typeface="Arial"/>
              <a:ea typeface="Arial"/>
              <a:cs typeface="Arial"/>
              <a:sym typeface="Arial"/>
            </a:endParaRPr>
          </a:p>
        </p:txBody>
      </p:sp>
      <p:sp>
        <p:nvSpPr>
          <p:cNvPr id="139" name="Google Shape;139;p4"/>
          <p:cNvSpPr/>
          <p:nvPr/>
        </p:nvSpPr>
        <p:spPr>
          <a:xfrm>
            <a:off x="320040" y="4642200"/>
            <a:ext cx="8229240" cy="27396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0" i="1" lang="en-US" sz="1050" u="none" strike="noStrike">
                <a:solidFill>
                  <a:srgbClr val="94A3B8"/>
                </a:solidFill>
                <a:latin typeface="Calibri"/>
                <a:ea typeface="Calibri"/>
                <a:cs typeface="Calibri"/>
                <a:sym typeface="Calibri"/>
              </a:rPr>
              <a:t>*Activez la 2FA sur : Gmail, banque, réseaux sociaux, espace de travail</a:t>
            </a:r>
            <a:endParaRPr b="0" sz="1050" u="none" strike="noStrike">
              <a:solidFill>
                <a:srgbClr val="000000"/>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0F4F8"/>
        </a:solidFill>
      </p:bgPr>
    </p:bg>
    <p:spTree>
      <p:nvGrpSpPr>
        <p:cNvPr id="144" name="Shape 144"/>
        <p:cNvGrpSpPr/>
        <p:nvPr/>
      </p:nvGrpSpPr>
      <p:grpSpPr>
        <a:xfrm>
          <a:off x="0" y="0"/>
          <a:ext cx="0" cy="0"/>
          <a:chOff x="0" y="0"/>
          <a:chExt cx="0" cy="0"/>
        </a:xfrm>
      </p:grpSpPr>
      <p:sp>
        <p:nvSpPr>
          <p:cNvPr id="145" name="Google Shape;145;p5"/>
          <p:cNvSpPr/>
          <p:nvPr/>
        </p:nvSpPr>
        <p:spPr>
          <a:xfrm>
            <a:off x="0" y="0"/>
            <a:ext cx="9143640" cy="776880"/>
          </a:xfrm>
          <a:prstGeom prst="rect">
            <a:avLst/>
          </a:prstGeom>
          <a:solidFill>
            <a:srgbClr val="0D1B2A"/>
          </a:solidFill>
          <a:ln cap="flat" cmpd="sng" w="12700">
            <a:solidFill>
              <a:srgbClr val="0D1B2A"/>
            </a:solidFill>
            <a:prstDash val="solid"/>
            <a:round/>
            <a:headEnd len="sm" w="sm" type="none"/>
            <a:tailEnd len="sm" w="sm" type="none"/>
          </a:ln>
        </p:spPr>
        <p:txBody>
          <a:bodyPr anchorCtr="0" anchor="t" bIns="45000" lIns="90000" spcFirstLastPara="1" rIns="90000" wrap="square" tIns="45000">
            <a:noAutofit/>
          </a:bodyPr>
          <a:lstStyle/>
          <a:p>
            <a:pPr indent="0" lvl="0" marL="0" marR="0" rtl="0" algn="l">
              <a:spcBef>
                <a:spcPts val="0"/>
              </a:spcBef>
              <a:spcAft>
                <a:spcPts val="0"/>
              </a:spcAft>
              <a:buNone/>
            </a:pPr>
            <a:r>
              <a:t/>
            </a:r>
            <a:endParaRPr b="0" sz="1800" u="none" strike="noStrike">
              <a:solidFill>
                <a:srgbClr val="FFFFFF"/>
              </a:solidFill>
              <a:latin typeface="Arial"/>
              <a:ea typeface="Arial"/>
              <a:cs typeface="Arial"/>
              <a:sym typeface="Arial"/>
            </a:endParaRPr>
          </a:p>
        </p:txBody>
      </p:sp>
      <p:sp>
        <p:nvSpPr>
          <p:cNvPr id="146" name="Google Shape;146;p5"/>
          <p:cNvSpPr/>
          <p:nvPr/>
        </p:nvSpPr>
        <p:spPr>
          <a:xfrm>
            <a:off x="0" y="0"/>
            <a:ext cx="502560" cy="776880"/>
          </a:xfrm>
          <a:prstGeom prst="rect">
            <a:avLst/>
          </a:prstGeom>
          <a:solidFill>
            <a:srgbClr val="E85D04"/>
          </a:solidFill>
          <a:ln cap="flat" cmpd="sng" w="12700">
            <a:solidFill>
              <a:srgbClr val="E85D04"/>
            </a:solidFill>
            <a:prstDash val="solid"/>
            <a:round/>
            <a:headEnd len="sm" w="sm" type="none"/>
            <a:tailEnd len="sm" w="sm" type="none"/>
          </a:ln>
        </p:spPr>
        <p:txBody>
          <a:bodyPr anchorCtr="0" anchor="t" bIns="45000" lIns="90000" spcFirstLastPara="1" rIns="90000" wrap="square" tIns="45000">
            <a:noAutofit/>
          </a:bodyPr>
          <a:lstStyle/>
          <a:p>
            <a:pPr indent="0" lvl="0" marL="0" marR="0" rtl="0" algn="l">
              <a:spcBef>
                <a:spcPts val="0"/>
              </a:spcBef>
              <a:spcAft>
                <a:spcPts val="0"/>
              </a:spcAft>
              <a:buNone/>
            </a:pPr>
            <a:r>
              <a:t/>
            </a:r>
            <a:endParaRPr b="0" sz="1800" u="none" strike="noStrike">
              <a:solidFill>
                <a:srgbClr val="FFFFFF"/>
              </a:solidFill>
              <a:latin typeface="Arial"/>
              <a:ea typeface="Arial"/>
              <a:cs typeface="Arial"/>
              <a:sym typeface="Arial"/>
            </a:endParaRPr>
          </a:p>
        </p:txBody>
      </p:sp>
      <p:sp>
        <p:nvSpPr>
          <p:cNvPr id="147" name="Google Shape;147;p5"/>
          <p:cNvSpPr/>
          <p:nvPr/>
        </p:nvSpPr>
        <p:spPr>
          <a:xfrm>
            <a:off x="0" y="0"/>
            <a:ext cx="502560" cy="776880"/>
          </a:xfrm>
          <a:prstGeom prst="rect">
            <a:avLst/>
          </a:prstGeom>
          <a:noFill/>
          <a:ln>
            <a:noFill/>
          </a:ln>
        </p:spPr>
        <p:txBody>
          <a:bodyPr anchorCtr="0" anchor="ctr" bIns="45000" lIns="90000" spcFirstLastPara="1" rIns="90000" wrap="square" tIns="45000">
            <a:noAutofit/>
          </a:bodyPr>
          <a:lstStyle/>
          <a:p>
            <a:pPr indent="0" lvl="0" marL="0" marR="0" rtl="0" algn="ctr">
              <a:lnSpc>
                <a:spcPct val="100000"/>
              </a:lnSpc>
              <a:spcBef>
                <a:spcPts val="0"/>
              </a:spcBef>
              <a:spcAft>
                <a:spcPts val="0"/>
              </a:spcAft>
              <a:buNone/>
            </a:pPr>
            <a:r>
              <a:rPr b="1" lang="en-US" sz="1300" u="none" strike="noStrike">
                <a:solidFill>
                  <a:srgbClr val="FFFFFF"/>
                </a:solidFill>
                <a:latin typeface="Calibri"/>
                <a:ea typeface="Calibri"/>
                <a:cs typeface="Calibri"/>
                <a:sym typeface="Calibri"/>
              </a:rPr>
              <a:t>02</a:t>
            </a:r>
            <a:endParaRPr b="0" sz="1300" u="none" strike="noStrike">
              <a:solidFill>
                <a:srgbClr val="000000"/>
              </a:solidFill>
              <a:latin typeface="Arial"/>
              <a:ea typeface="Arial"/>
              <a:cs typeface="Arial"/>
              <a:sym typeface="Arial"/>
            </a:endParaRPr>
          </a:p>
        </p:txBody>
      </p:sp>
      <p:sp>
        <p:nvSpPr>
          <p:cNvPr id="148" name="Google Shape;148;p5"/>
          <p:cNvSpPr/>
          <p:nvPr/>
        </p:nvSpPr>
        <p:spPr>
          <a:xfrm>
            <a:off x="594360" y="0"/>
            <a:ext cx="8412120" cy="77688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1" lang="en-US" sz="2000" u="none" strike="noStrike">
                <a:solidFill>
                  <a:srgbClr val="FFFFFF"/>
                </a:solidFill>
                <a:latin typeface="Calibri"/>
                <a:ea typeface="Calibri"/>
                <a:cs typeface="Calibri"/>
                <a:sym typeface="Calibri"/>
              </a:rPr>
              <a:t>🎣  Phishing — Reconnaître un email frauduleux</a:t>
            </a:r>
            <a:endParaRPr b="0" sz="2000" u="none" strike="noStrike">
              <a:solidFill>
                <a:srgbClr val="000000"/>
              </a:solidFill>
              <a:latin typeface="Arial"/>
              <a:ea typeface="Arial"/>
              <a:cs typeface="Arial"/>
              <a:sym typeface="Arial"/>
            </a:endParaRPr>
          </a:p>
        </p:txBody>
      </p:sp>
      <p:sp>
        <p:nvSpPr>
          <p:cNvPr id="149" name="Google Shape;149;p5"/>
          <p:cNvSpPr/>
          <p:nvPr/>
        </p:nvSpPr>
        <p:spPr>
          <a:xfrm>
            <a:off x="320040" y="914400"/>
            <a:ext cx="5211720" cy="3931560"/>
          </a:xfrm>
          <a:prstGeom prst="rect">
            <a:avLst/>
          </a:prstGeom>
          <a:solidFill>
            <a:srgbClr val="FFFFFF"/>
          </a:solidFill>
          <a:ln cap="flat" cmpd="sng" w="9525">
            <a:solidFill>
              <a:srgbClr val="E2E8F0"/>
            </a:solidFill>
            <a:prstDash val="solid"/>
            <a:round/>
            <a:headEnd len="sm" w="sm" type="none"/>
            <a:tailEnd len="sm" w="sm" type="none"/>
          </a:ln>
          <a:effectLst>
            <a:outerShdw blurRad="63360" rotWithShape="0" algn="bl" dir="8100000" dist="25455">
              <a:srgbClr val="000000">
                <a:alpha val="7843"/>
              </a:srgbClr>
            </a:outerShdw>
          </a:effectLst>
        </p:spPr>
        <p:txBody>
          <a:bodyPr anchorCtr="0" anchor="t" bIns="45000" lIns="90000" spcFirstLastPara="1" rIns="90000" wrap="square" tIns="45000">
            <a:noAutofit/>
          </a:bodyPr>
          <a:lstStyle/>
          <a:p>
            <a:pPr indent="0" lvl="0" marL="0" marR="0" rtl="0" algn="l">
              <a:spcBef>
                <a:spcPts val="0"/>
              </a:spcBef>
              <a:spcAft>
                <a:spcPts val="0"/>
              </a:spcAft>
              <a:buNone/>
            </a:pPr>
            <a:r>
              <a:t/>
            </a:r>
            <a:endParaRPr b="0" sz="1800" u="none" strike="noStrike">
              <a:solidFill>
                <a:srgbClr val="000000"/>
              </a:solidFill>
              <a:latin typeface="Arial"/>
              <a:ea typeface="Arial"/>
              <a:cs typeface="Arial"/>
              <a:sym typeface="Arial"/>
            </a:endParaRPr>
          </a:p>
        </p:txBody>
      </p:sp>
      <p:sp>
        <p:nvSpPr>
          <p:cNvPr id="150" name="Google Shape;150;p5"/>
          <p:cNvSpPr/>
          <p:nvPr/>
        </p:nvSpPr>
        <p:spPr>
          <a:xfrm>
            <a:off x="320040" y="914400"/>
            <a:ext cx="5211720" cy="365400"/>
          </a:xfrm>
          <a:prstGeom prst="rect">
            <a:avLst/>
          </a:prstGeom>
          <a:solidFill>
            <a:srgbClr val="EF4444"/>
          </a:solidFill>
          <a:ln cap="flat" cmpd="sng" w="12700">
            <a:solidFill>
              <a:srgbClr val="EF4444"/>
            </a:solidFill>
            <a:prstDash val="solid"/>
            <a:round/>
            <a:headEnd len="sm" w="sm" type="none"/>
            <a:tailEnd len="sm" w="sm" type="none"/>
          </a:ln>
        </p:spPr>
        <p:txBody>
          <a:bodyPr anchorCtr="0" anchor="t" bIns="45000" lIns="90000" spcFirstLastPara="1" rIns="90000" wrap="square" tIns="45000">
            <a:noAutofit/>
          </a:bodyPr>
          <a:lstStyle/>
          <a:p>
            <a:pPr indent="0" lvl="0" marL="0" marR="0" rtl="0" algn="l">
              <a:spcBef>
                <a:spcPts val="0"/>
              </a:spcBef>
              <a:spcAft>
                <a:spcPts val="0"/>
              </a:spcAft>
              <a:buNone/>
            </a:pPr>
            <a:r>
              <a:t/>
            </a:r>
            <a:endParaRPr b="0" sz="1800" u="none" strike="noStrike">
              <a:solidFill>
                <a:srgbClr val="FFFFFF"/>
              </a:solidFill>
              <a:latin typeface="Arial"/>
              <a:ea typeface="Arial"/>
              <a:cs typeface="Arial"/>
              <a:sym typeface="Arial"/>
            </a:endParaRPr>
          </a:p>
        </p:txBody>
      </p:sp>
      <p:sp>
        <p:nvSpPr>
          <p:cNvPr id="151" name="Google Shape;151;p5"/>
          <p:cNvSpPr/>
          <p:nvPr/>
        </p:nvSpPr>
        <p:spPr>
          <a:xfrm>
            <a:off x="411480" y="914400"/>
            <a:ext cx="5028840" cy="36540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1" lang="en-US" sz="1100" u="none" strike="noStrike">
                <a:solidFill>
                  <a:srgbClr val="FFFFFF"/>
                </a:solidFill>
                <a:latin typeface="Calibri"/>
                <a:ea typeface="Calibri"/>
                <a:cs typeface="Calibri"/>
                <a:sym typeface="Calibri"/>
              </a:rPr>
              <a:t>✉️  Exemple d'email frauduleux (annoté)</a:t>
            </a:r>
            <a:endParaRPr b="0" sz="1100" u="none" strike="noStrike">
              <a:solidFill>
                <a:srgbClr val="000000"/>
              </a:solidFill>
              <a:latin typeface="Arial"/>
              <a:ea typeface="Arial"/>
              <a:cs typeface="Arial"/>
              <a:sym typeface="Arial"/>
            </a:endParaRPr>
          </a:p>
        </p:txBody>
      </p:sp>
      <p:sp>
        <p:nvSpPr>
          <p:cNvPr id="152" name="Google Shape;152;p5"/>
          <p:cNvSpPr/>
          <p:nvPr/>
        </p:nvSpPr>
        <p:spPr>
          <a:xfrm>
            <a:off x="411480" y="1371600"/>
            <a:ext cx="639720" cy="31068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1" lang="en-US" sz="950" u="none" strike="noStrike">
                <a:solidFill>
                  <a:srgbClr val="475569"/>
                </a:solidFill>
                <a:latin typeface="Calibri"/>
                <a:ea typeface="Calibri"/>
                <a:cs typeface="Calibri"/>
                <a:sym typeface="Calibri"/>
              </a:rPr>
              <a:t>De :</a:t>
            </a:r>
            <a:endParaRPr b="0" sz="950" u="none" strike="noStrike">
              <a:solidFill>
                <a:srgbClr val="000000"/>
              </a:solidFill>
              <a:latin typeface="Arial"/>
              <a:ea typeface="Arial"/>
              <a:cs typeface="Arial"/>
              <a:sym typeface="Arial"/>
            </a:endParaRPr>
          </a:p>
        </p:txBody>
      </p:sp>
      <p:sp>
        <p:nvSpPr>
          <p:cNvPr id="153" name="Google Shape;153;p5"/>
          <p:cNvSpPr/>
          <p:nvPr/>
        </p:nvSpPr>
        <p:spPr>
          <a:xfrm>
            <a:off x="1097280" y="1371600"/>
            <a:ext cx="3200040" cy="31068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1" lang="en-US" sz="950" u="none" strike="noStrike">
                <a:solidFill>
                  <a:srgbClr val="DC2626"/>
                </a:solidFill>
                <a:latin typeface="Calibri"/>
                <a:ea typeface="Calibri"/>
                <a:cs typeface="Calibri"/>
                <a:sym typeface="Calibri"/>
              </a:rPr>
              <a:t>support@amaz0n-compte.fr</a:t>
            </a:r>
            <a:endParaRPr b="0" sz="950" u="none" strike="noStrike">
              <a:solidFill>
                <a:srgbClr val="000000"/>
              </a:solidFill>
              <a:latin typeface="Arial"/>
              <a:ea typeface="Arial"/>
              <a:cs typeface="Arial"/>
              <a:sym typeface="Arial"/>
            </a:endParaRPr>
          </a:p>
        </p:txBody>
      </p:sp>
      <p:sp>
        <p:nvSpPr>
          <p:cNvPr id="154" name="Google Shape;154;p5"/>
          <p:cNvSpPr/>
          <p:nvPr/>
        </p:nvSpPr>
        <p:spPr>
          <a:xfrm>
            <a:off x="4343400" y="1371600"/>
            <a:ext cx="1096920" cy="31068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1" lang="en-US" sz="800" u="none" strike="noStrike">
                <a:solidFill>
                  <a:srgbClr val="DC2626"/>
                </a:solidFill>
                <a:latin typeface="Calibri"/>
                <a:ea typeface="Calibri"/>
                <a:cs typeface="Calibri"/>
                <a:sym typeface="Calibri"/>
              </a:rPr>
              <a:t>← Domaine inventé !</a:t>
            </a:r>
            <a:endParaRPr b="0" sz="800" u="none" strike="noStrike">
              <a:solidFill>
                <a:srgbClr val="000000"/>
              </a:solidFill>
              <a:latin typeface="Arial"/>
              <a:ea typeface="Arial"/>
              <a:cs typeface="Arial"/>
              <a:sym typeface="Arial"/>
            </a:endParaRPr>
          </a:p>
        </p:txBody>
      </p:sp>
      <p:sp>
        <p:nvSpPr>
          <p:cNvPr id="155" name="Google Shape;155;p5"/>
          <p:cNvSpPr/>
          <p:nvPr/>
        </p:nvSpPr>
        <p:spPr>
          <a:xfrm>
            <a:off x="411480" y="1719000"/>
            <a:ext cx="639720" cy="31068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1" lang="en-US" sz="950" u="none" strike="noStrike">
                <a:solidFill>
                  <a:srgbClr val="475569"/>
                </a:solidFill>
                <a:latin typeface="Calibri"/>
                <a:ea typeface="Calibri"/>
                <a:cs typeface="Calibri"/>
                <a:sym typeface="Calibri"/>
              </a:rPr>
              <a:t>À :</a:t>
            </a:r>
            <a:endParaRPr b="0" sz="950" u="none" strike="noStrike">
              <a:solidFill>
                <a:srgbClr val="000000"/>
              </a:solidFill>
              <a:latin typeface="Arial"/>
              <a:ea typeface="Arial"/>
              <a:cs typeface="Arial"/>
              <a:sym typeface="Arial"/>
            </a:endParaRPr>
          </a:p>
        </p:txBody>
      </p:sp>
      <p:sp>
        <p:nvSpPr>
          <p:cNvPr id="156" name="Google Shape;156;p5"/>
          <p:cNvSpPr/>
          <p:nvPr/>
        </p:nvSpPr>
        <p:spPr>
          <a:xfrm>
            <a:off x="1097280" y="1719000"/>
            <a:ext cx="3200040" cy="31068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0" lang="en-US" sz="950" u="none" strike="noStrike">
                <a:solidFill>
                  <a:srgbClr val="475569"/>
                </a:solidFill>
                <a:latin typeface="Calibri"/>
                <a:ea typeface="Calibri"/>
                <a:cs typeface="Calibri"/>
                <a:sym typeface="Calibri"/>
              </a:rPr>
              <a:t>vous@votreentreprise.com</a:t>
            </a:r>
            <a:endParaRPr b="0" sz="950" u="none" strike="noStrike">
              <a:solidFill>
                <a:srgbClr val="000000"/>
              </a:solidFill>
              <a:latin typeface="Arial"/>
              <a:ea typeface="Arial"/>
              <a:cs typeface="Arial"/>
              <a:sym typeface="Arial"/>
            </a:endParaRPr>
          </a:p>
        </p:txBody>
      </p:sp>
      <p:sp>
        <p:nvSpPr>
          <p:cNvPr id="157" name="Google Shape;157;p5"/>
          <p:cNvSpPr/>
          <p:nvPr/>
        </p:nvSpPr>
        <p:spPr>
          <a:xfrm>
            <a:off x="411480" y="2066400"/>
            <a:ext cx="639720" cy="31068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1" lang="en-US" sz="950" u="none" strike="noStrike">
                <a:solidFill>
                  <a:srgbClr val="475569"/>
                </a:solidFill>
                <a:latin typeface="Calibri"/>
                <a:ea typeface="Calibri"/>
                <a:cs typeface="Calibri"/>
                <a:sym typeface="Calibri"/>
              </a:rPr>
              <a:t>Objet :</a:t>
            </a:r>
            <a:endParaRPr b="0" sz="950" u="none" strike="noStrike">
              <a:solidFill>
                <a:srgbClr val="000000"/>
              </a:solidFill>
              <a:latin typeface="Arial"/>
              <a:ea typeface="Arial"/>
              <a:cs typeface="Arial"/>
              <a:sym typeface="Arial"/>
            </a:endParaRPr>
          </a:p>
        </p:txBody>
      </p:sp>
      <p:sp>
        <p:nvSpPr>
          <p:cNvPr id="158" name="Google Shape;158;p5"/>
          <p:cNvSpPr/>
          <p:nvPr/>
        </p:nvSpPr>
        <p:spPr>
          <a:xfrm>
            <a:off x="1097280" y="2066400"/>
            <a:ext cx="3200040" cy="31068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1" lang="en-US" sz="950" u="none" strike="noStrike">
                <a:solidFill>
                  <a:srgbClr val="DC2626"/>
                </a:solidFill>
                <a:latin typeface="Calibri"/>
                <a:ea typeface="Calibri"/>
                <a:cs typeface="Calibri"/>
                <a:sym typeface="Calibri"/>
              </a:rPr>
              <a:t>⚠️ Votre compte est suspendu — Agissez maintenant</a:t>
            </a:r>
            <a:endParaRPr b="0" sz="950" u="none" strike="noStrike">
              <a:solidFill>
                <a:srgbClr val="000000"/>
              </a:solidFill>
              <a:latin typeface="Arial"/>
              <a:ea typeface="Arial"/>
              <a:cs typeface="Arial"/>
              <a:sym typeface="Arial"/>
            </a:endParaRPr>
          </a:p>
        </p:txBody>
      </p:sp>
      <p:sp>
        <p:nvSpPr>
          <p:cNvPr id="159" name="Google Shape;159;p5"/>
          <p:cNvSpPr/>
          <p:nvPr/>
        </p:nvSpPr>
        <p:spPr>
          <a:xfrm>
            <a:off x="4343400" y="2066400"/>
            <a:ext cx="1096920" cy="31068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1" lang="en-US" sz="800" u="none" strike="noStrike">
                <a:solidFill>
                  <a:srgbClr val="DC2626"/>
                </a:solidFill>
                <a:latin typeface="Calibri"/>
                <a:ea typeface="Calibri"/>
                <a:cs typeface="Calibri"/>
                <a:sym typeface="Calibri"/>
              </a:rPr>
              <a:t>← Urgence fabriquée</a:t>
            </a:r>
            <a:endParaRPr b="0" sz="800" u="none" strike="noStrike">
              <a:solidFill>
                <a:srgbClr val="000000"/>
              </a:solidFill>
              <a:latin typeface="Arial"/>
              <a:ea typeface="Arial"/>
              <a:cs typeface="Arial"/>
              <a:sym typeface="Arial"/>
            </a:endParaRPr>
          </a:p>
        </p:txBody>
      </p:sp>
      <p:sp>
        <p:nvSpPr>
          <p:cNvPr id="160" name="Google Shape;160;p5"/>
          <p:cNvSpPr/>
          <p:nvPr/>
        </p:nvSpPr>
        <p:spPr>
          <a:xfrm>
            <a:off x="411480" y="2432160"/>
            <a:ext cx="5028840" cy="18000"/>
          </a:xfrm>
          <a:prstGeom prst="rect">
            <a:avLst/>
          </a:prstGeom>
          <a:solidFill>
            <a:srgbClr val="E2E8F0"/>
          </a:solidFill>
          <a:ln cap="flat" cmpd="sng" w="12700">
            <a:solidFill>
              <a:srgbClr val="E2E8F0"/>
            </a:solidFill>
            <a:prstDash val="solid"/>
            <a:round/>
            <a:headEnd len="sm" w="sm" type="none"/>
            <a:tailEnd len="sm" w="sm" type="none"/>
          </a:ln>
        </p:spPr>
        <p:txBody>
          <a:bodyPr anchorCtr="0" anchor="t" bIns="0" lIns="90000" spcFirstLastPara="1" rIns="90000" wrap="square" tIns="0">
            <a:noAutofit/>
          </a:bodyPr>
          <a:lstStyle/>
          <a:p>
            <a:pPr indent="0" lvl="0" marL="0" marR="0" rtl="0" algn="l">
              <a:spcBef>
                <a:spcPts val="0"/>
              </a:spcBef>
              <a:spcAft>
                <a:spcPts val="0"/>
              </a:spcAft>
              <a:buNone/>
            </a:pPr>
            <a:r>
              <a:t/>
            </a:r>
            <a:endParaRPr b="0" sz="1800" u="none" strike="noStrike">
              <a:solidFill>
                <a:srgbClr val="000000"/>
              </a:solidFill>
              <a:latin typeface="Arial"/>
              <a:ea typeface="Arial"/>
              <a:cs typeface="Arial"/>
              <a:sym typeface="Arial"/>
            </a:endParaRPr>
          </a:p>
        </p:txBody>
      </p:sp>
      <p:sp>
        <p:nvSpPr>
          <p:cNvPr id="161" name="Google Shape;161;p5"/>
          <p:cNvSpPr/>
          <p:nvPr/>
        </p:nvSpPr>
        <p:spPr>
          <a:xfrm>
            <a:off x="457200" y="2541960"/>
            <a:ext cx="4937400" cy="34704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0" lang="en-US" sz="1000" u="none" strike="noStrike">
                <a:solidFill>
                  <a:srgbClr val="475569"/>
                </a:solidFill>
                <a:latin typeface="Calibri"/>
                <a:ea typeface="Calibri"/>
                <a:cs typeface="Calibri"/>
                <a:sym typeface="Calibri"/>
              </a:rPr>
              <a:t>Cher client,</a:t>
            </a:r>
            <a:endParaRPr b="0" sz="1000" u="none" strike="noStrike">
              <a:solidFill>
                <a:srgbClr val="000000"/>
              </a:solidFill>
              <a:latin typeface="Arial"/>
              <a:ea typeface="Arial"/>
              <a:cs typeface="Arial"/>
              <a:sym typeface="Arial"/>
            </a:endParaRPr>
          </a:p>
        </p:txBody>
      </p:sp>
      <p:sp>
        <p:nvSpPr>
          <p:cNvPr id="162" name="Google Shape;162;p5"/>
          <p:cNvSpPr/>
          <p:nvPr/>
        </p:nvSpPr>
        <p:spPr>
          <a:xfrm>
            <a:off x="457200" y="2944440"/>
            <a:ext cx="4937400" cy="34704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0" lang="en-US" sz="1000" u="none" strike="noStrike">
                <a:solidFill>
                  <a:srgbClr val="475569"/>
                </a:solidFill>
                <a:latin typeface="Calibri"/>
                <a:ea typeface="Calibri"/>
                <a:cs typeface="Calibri"/>
                <a:sym typeface="Calibri"/>
              </a:rPr>
              <a:t>Votre compte Amazon a été temporairement bloqué suite à une activité suspecte.</a:t>
            </a:r>
            <a:endParaRPr b="0" sz="1000" u="none" strike="noStrike">
              <a:solidFill>
                <a:srgbClr val="000000"/>
              </a:solidFill>
              <a:latin typeface="Arial"/>
              <a:ea typeface="Arial"/>
              <a:cs typeface="Arial"/>
              <a:sym typeface="Arial"/>
            </a:endParaRPr>
          </a:p>
        </p:txBody>
      </p:sp>
      <p:sp>
        <p:nvSpPr>
          <p:cNvPr id="163" name="Google Shape;163;p5"/>
          <p:cNvSpPr/>
          <p:nvPr/>
        </p:nvSpPr>
        <p:spPr>
          <a:xfrm>
            <a:off x="457200" y="3346560"/>
            <a:ext cx="4937400" cy="34704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1" lang="en-US" sz="1000" u="none" strike="noStrike">
                <a:solidFill>
                  <a:srgbClr val="DC2626"/>
                </a:solidFill>
                <a:latin typeface="Calibri"/>
                <a:ea typeface="Calibri"/>
                <a:cs typeface="Calibri"/>
                <a:sym typeface="Calibri"/>
              </a:rPr>
              <a:t>Pour éviter la suppression définitive, cliquez sur le lien ci-dessous dans les 24h.</a:t>
            </a:r>
            <a:endParaRPr b="0" sz="1000" u="none" strike="noStrike">
              <a:solidFill>
                <a:srgbClr val="000000"/>
              </a:solidFill>
              <a:latin typeface="Arial"/>
              <a:ea typeface="Arial"/>
              <a:cs typeface="Arial"/>
              <a:sym typeface="Arial"/>
            </a:endParaRPr>
          </a:p>
        </p:txBody>
      </p:sp>
      <p:sp>
        <p:nvSpPr>
          <p:cNvPr id="164" name="Google Shape;164;p5"/>
          <p:cNvSpPr/>
          <p:nvPr/>
        </p:nvSpPr>
        <p:spPr>
          <a:xfrm>
            <a:off x="5120640" y="3346560"/>
            <a:ext cx="273960" cy="34704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0" lang="en-US" sz="1100" u="none" strike="noStrike">
                <a:solidFill>
                  <a:srgbClr val="000000"/>
                </a:solidFill>
                <a:latin typeface="Calibri"/>
                <a:ea typeface="Calibri"/>
                <a:cs typeface="Calibri"/>
                <a:sym typeface="Calibri"/>
              </a:rPr>
              <a:t>⚠️</a:t>
            </a:r>
            <a:endParaRPr b="0" sz="1100" u="none" strike="noStrike">
              <a:solidFill>
                <a:srgbClr val="000000"/>
              </a:solidFill>
              <a:latin typeface="Arial"/>
              <a:ea typeface="Arial"/>
              <a:cs typeface="Arial"/>
              <a:sym typeface="Arial"/>
            </a:endParaRPr>
          </a:p>
        </p:txBody>
      </p:sp>
      <p:sp>
        <p:nvSpPr>
          <p:cNvPr id="165" name="Google Shape;165;p5"/>
          <p:cNvSpPr/>
          <p:nvPr/>
        </p:nvSpPr>
        <p:spPr>
          <a:xfrm>
            <a:off x="457200" y="3749040"/>
            <a:ext cx="4937400" cy="34704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1" lang="en-US" sz="1000" u="none" strike="noStrike">
                <a:solidFill>
                  <a:srgbClr val="DC2626"/>
                </a:solidFill>
                <a:latin typeface="Calibri"/>
                <a:ea typeface="Calibri"/>
                <a:cs typeface="Calibri"/>
                <a:sym typeface="Calibri"/>
              </a:rPr>
              <a:t>→ http://amaz0n-verify.tk/connexion</a:t>
            </a:r>
            <a:endParaRPr b="0" sz="1000" u="none" strike="noStrike">
              <a:solidFill>
                <a:srgbClr val="000000"/>
              </a:solidFill>
              <a:latin typeface="Arial"/>
              <a:ea typeface="Arial"/>
              <a:cs typeface="Arial"/>
              <a:sym typeface="Arial"/>
            </a:endParaRPr>
          </a:p>
        </p:txBody>
      </p:sp>
      <p:sp>
        <p:nvSpPr>
          <p:cNvPr id="166" name="Google Shape;166;p5"/>
          <p:cNvSpPr/>
          <p:nvPr/>
        </p:nvSpPr>
        <p:spPr>
          <a:xfrm>
            <a:off x="5120640" y="3749040"/>
            <a:ext cx="273960" cy="34704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0" lang="en-US" sz="1100" u="none" strike="noStrike">
                <a:solidFill>
                  <a:srgbClr val="000000"/>
                </a:solidFill>
                <a:latin typeface="Calibri"/>
                <a:ea typeface="Calibri"/>
                <a:cs typeface="Calibri"/>
                <a:sym typeface="Calibri"/>
              </a:rPr>
              <a:t>⚠️</a:t>
            </a:r>
            <a:endParaRPr b="0" sz="1100" u="none" strike="noStrike">
              <a:solidFill>
                <a:srgbClr val="000000"/>
              </a:solidFill>
              <a:latin typeface="Arial"/>
              <a:ea typeface="Arial"/>
              <a:cs typeface="Arial"/>
              <a:sym typeface="Arial"/>
            </a:endParaRPr>
          </a:p>
        </p:txBody>
      </p:sp>
      <p:sp>
        <p:nvSpPr>
          <p:cNvPr id="167" name="Google Shape;167;p5"/>
          <p:cNvSpPr/>
          <p:nvPr/>
        </p:nvSpPr>
        <p:spPr>
          <a:xfrm>
            <a:off x="457200" y="4151520"/>
            <a:ext cx="4937400" cy="34704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0" lang="en-US" sz="1000" u="none" strike="noStrike">
                <a:solidFill>
                  <a:srgbClr val="475569"/>
                </a:solidFill>
                <a:latin typeface="Calibri"/>
                <a:ea typeface="Calibri"/>
                <a:cs typeface="Calibri"/>
                <a:sym typeface="Calibri"/>
              </a:rPr>
              <a:t>Cordialement, Le Service Sécurité</a:t>
            </a:r>
            <a:endParaRPr b="0" sz="1000" u="none" strike="noStrike">
              <a:solidFill>
                <a:srgbClr val="000000"/>
              </a:solidFill>
              <a:latin typeface="Arial"/>
              <a:ea typeface="Arial"/>
              <a:cs typeface="Arial"/>
              <a:sym typeface="Arial"/>
            </a:endParaRPr>
          </a:p>
        </p:txBody>
      </p:sp>
      <p:sp>
        <p:nvSpPr>
          <p:cNvPr id="168" name="Google Shape;168;p5"/>
          <p:cNvSpPr/>
          <p:nvPr/>
        </p:nvSpPr>
        <p:spPr>
          <a:xfrm>
            <a:off x="5760720" y="914400"/>
            <a:ext cx="3017160" cy="3931560"/>
          </a:xfrm>
          <a:prstGeom prst="rect">
            <a:avLst/>
          </a:prstGeom>
          <a:solidFill>
            <a:srgbClr val="FFFFFF"/>
          </a:solidFill>
          <a:ln cap="flat" cmpd="sng" w="9525">
            <a:solidFill>
              <a:srgbClr val="E2E8F0"/>
            </a:solidFill>
            <a:prstDash val="solid"/>
            <a:round/>
            <a:headEnd len="sm" w="sm" type="none"/>
            <a:tailEnd len="sm" w="sm" type="none"/>
          </a:ln>
          <a:effectLst>
            <a:outerShdw blurRad="63360" rotWithShape="0" algn="bl" dir="8100000" dist="25455">
              <a:srgbClr val="000000">
                <a:alpha val="7843"/>
              </a:srgbClr>
            </a:outerShdw>
          </a:effectLst>
        </p:spPr>
        <p:txBody>
          <a:bodyPr anchorCtr="0" anchor="t" bIns="45000" lIns="90000" spcFirstLastPara="1" rIns="90000" wrap="square" tIns="45000">
            <a:noAutofit/>
          </a:bodyPr>
          <a:lstStyle/>
          <a:p>
            <a:pPr indent="0" lvl="0" marL="0" marR="0" rtl="0" algn="l">
              <a:spcBef>
                <a:spcPts val="0"/>
              </a:spcBef>
              <a:spcAft>
                <a:spcPts val="0"/>
              </a:spcAft>
              <a:buNone/>
            </a:pPr>
            <a:r>
              <a:t/>
            </a:r>
            <a:endParaRPr b="0" sz="1800" u="none" strike="noStrike">
              <a:solidFill>
                <a:srgbClr val="000000"/>
              </a:solidFill>
              <a:latin typeface="Arial"/>
              <a:ea typeface="Arial"/>
              <a:cs typeface="Arial"/>
              <a:sym typeface="Arial"/>
            </a:endParaRPr>
          </a:p>
        </p:txBody>
      </p:sp>
      <p:sp>
        <p:nvSpPr>
          <p:cNvPr id="169" name="Google Shape;169;p5"/>
          <p:cNvSpPr/>
          <p:nvPr/>
        </p:nvSpPr>
        <p:spPr>
          <a:xfrm>
            <a:off x="5760720" y="914400"/>
            <a:ext cx="3017160" cy="383760"/>
          </a:xfrm>
          <a:prstGeom prst="rect">
            <a:avLst/>
          </a:prstGeom>
          <a:solidFill>
            <a:srgbClr val="EF4444"/>
          </a:solidFill>
          <a:ln cap="flat" cmpd="sng" w="12700">
            <a:solidFill>
              <a:srgbClr val="EF4444"/>
            </a:solidFill>
            <a:prstDash val="solid"/>
            <a:round/>
            <a:headEnd len="sm" w="sm" type="none"/>
            <a:tailEnd len="sm" w="sm" type="none"/>
          </a:ln>
        </p:spPr>
        <p:txBody>
          <a:bodyPr anchorCtr="0" anchor="t" bIns="45000" lIns="90000" spcFirstLastPara="1" rIns="90000" wrap="square" tIns="45000">
            <a:noAutofit/>
          </a:bodyPr>
          <a:lstStyle/>
          <a:p>
            <a:pPr indent="0" lvl="0" marL="0" marR="0" rtl="0" algn="l">
              <a:spcBef>
                <a:spcPts val="0"/>
              </a:spcBef>
              <a:spcAft>
                <a:spcPts val="0"/>
              </a:spcAft>
              <a:buNone/>
            </a:pPr>
            <a:r>
              <a:t/>
            </a:r>
            <a:endParaRPr b="0" sz="1800" u="none" strike="noStrike">
              <a:solidFill>
                <a:srgbClr val="FFFFFF"/>
              </a:solidFill>
              <a:latin typeface="Arial"/>
              <a:ea typeface="Arial"/>
              <a:cs typeface="Arial"/>
              <a:sym typeface="Arial"/>
            </a:endParaRPr>
          </a:p>
        </p:txBody>
      </p:sp>
      <p:sp>
        <p:nvSpPr>
          <p:cNvPr id="170" name="Google Shape;170;p5"/>
          <p:cNvSpPr/>
          <p:nvPr/>
        </p:nvSpPr>
        <p:spPr>
          <a:xfrm>
            <a:off x="5852160" y="914400"/>
            <a:ext cx="2834280" cy="38376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1" lang="en-US" sz="1200" u="none" strike="noStrike">
                <a:solidFill>
                  <a:srgbClr val="FFFFFF"/>
                </a:solidFill>
                <a:latin typeface="Calibri"/>
                <a:ea typeface="Calibri"/>
                <a:cs typeface="Calibri"/>
                <a:sym typeface="Calibri"/>
              </a:rPr>
              <a:t>🚨 Les signaux d'alarme</a:t>
            </a:r>
            <a:endParaRPr b="0" sz="1200" u="none" strike="noStrike">
              <a:solidFill>
                <a:srgbClr val="000000"/>
              </a:solidFill>
              <a:latin typeface="Arial"/>
              <a:ea typeface="Arial"/>
              <a:cs typeface="Arial"/>
              <a:sym typeface="Arial"/>
            </a:endParaRPr>
          </a:p>
        </p:txBody>
      </p:sp>
      <p:sp>
        <p:nvSpPr>
          <p:cNvPr id="171" name="Google Shape;171;p5"/>
          <p:cNvSpPr/>
          <p:nvPr/>
        </p:nvSpPr>
        <p:spPr>
          <a:xfrm>
            <a:off x="5852160" y="1389960"/>
            <a:ext cx="2834280" cy="38376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0" lang="en-US" sz="1050" u="none" strike="noStrike">
                <a:solidFill>
                  <a:srgbClr val="475569"/>
                </a:solidFill>
                <a:latin typeface="Calibri"/>
                <a:ea typeface="Calibri"/>
                <a:cs typeface="Calibri"/>
                <a:sym typeface="Calibri"/>
              </a:rPr>
              <a:t>🔴  Urgence ou menace ("24h", "bloqué")</a:t>
            </a:r>
            <a:endParaRPr b="0" sz="1050" u="none" strike="noStrike">
              <a:solidFill>
                <a:srgbClr val="000000"/>
              </a:solidFill>
              <a:latin typeface="Arial"/>
              <a:ea typeface="Arial"/>
              <a:cs typeface="Arial"/>
              <a:sym typeface="Arial"/>
            </a:endParaRPr>
          </a:p>
        </p:txBody>
      </p:sp>
      <p:sp>
        <p:nvSpPr>
          <p:cNvPr id="172" name="Google Shape;172;p5"/>
          <p:cNvSpPr/>
          <p:nvPr/>
        </p:nvSpPr>
        <p:spPr>
          <a:xfrm>
            <a:off x="5852160" y="1828800"/>
            <a:ext cx="2834280" cy="38376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0" lang="en-US" sz="1050" u="none" strike="noStrike">
                <a:solidFill>
                  <a:srgbClr val="475569"/>
                </a:solidFill>
                <a:latin typeface="Calibri"/>
                <a:ea typeface="Calibri"/>
                <a:cs typeface="Calibri"/>
                <a:sym typeface="Calibri"/>
              </a:rPr>
              <a:t>🔴  Fautes d'orthographe ou de grammaire</a:t>
            </a:r>
            <a:endParaRPr b="0" sz="1050" u="none" strike="noStrike">
              <a:solidFill>
                <a:srgbClr val="000000"/>
              </a:solidFill>
              <a:latin typeface="Arial"/>
              <a:ea typeface="Arial"/>
              <a:cs typeface="Arial"/>
              <a:sym typeface="Arial"/>
            </a:endParaRPr>
          </a:p>
        </p:txBody>
      </p:sp>
      <p:sp>
        <p:nvSpPr>
          <p:cNvPr id="173" name="Google Shape;173;p5"/>
          <p:cNvSpPr/>
          <p:nvPr/>
        </p:nvSpPr>
        <p:spPr>
          <a:xfrm>
            <a:off x="5852146" y="2267650"/>
            <a:ext cx="4093800" cy="38370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0" lang="en-US" sz="1050" u="none" strike="noStrike">
                <a:solidFill>
                  <a:srgbClr val="475569"/>
                </a:solidFill>
                <a:latin typeface="Calibri"/>
                <a:ea typeface="Calibri"/>
                <a:cs typeface="Calibri"/>
                <a:sym typeface="Calibri"/>
              </a:rPr>
              <a:t>🔴  Adresse email douteuse (amaz0n, amaz-on...)</a:t>
            </a:r>
            <a:endParaRPr b="0" sz="1050" u="none" strike="noStrike">
              <a:solidFill>
                <a:srgbClr val="000000"/>
              </a:solidFill>
              <a:latin typeface="Arial"/>
              <a:ea typeface="Arial"/>
              <a:cs typeface="Arial"/>
              <a:sym typeface="Arial"/>
            </a:endParaRPr>
          </a:p>
        </p:txBody>
      </p:sp>
      <p:sp>
        <p:nvSpPr>
          <p:cNvPr id="174" name="Google Shape;174;p5"/>
          <p:cNvSpPr/>
          <p:nvPr/>
        </p:nvSpPr>
        <p:spPr>
          <a:xfrm>
            <a:off x="5852160" y="2706480"/>
            <a:ext cx="2834280" cy="38376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0" lang="en-US" sz="1050" u="none" strike="noStrike">
                <a:solidFill>
                  <a:srgbClr val="475569"/>
                </a:solidFill>
                <a:latin typeface="Calibri"/>
                <a:ea typeface="Calibri"/>
                <a:cs typeface="Calibri"/>
                <a:sym typeface="Calibri"/>
              </a:rPr>
              <a:t>🔴  Lien URL bizarre ou raccourci (bit.ly)</a:t>
            </a:r>
            <a:endParaRPr b="0" sz="1050" u="none" strike="noStrike">
              <a:solidFill>
                <a:srgbClr val="000000"/>
              </a:solidFill>
              <a:latin typeface="Arial"/>
              <a:ea typeface="Arial"/>
              <a:cs typeface="Arial"/>
              <a:sym typeface="Arial"/>
            </a:endParaRPr>
          </a:p>
        </p:txBody>
      </p:sp>
      <p:sp>
        <p:nvSpPr>
          <p:cNvPr id="175" name="Google Shape;175;p5"/>
          <p:cNvSpPr/>
          <p:nvPr/>
        </p:nvSpPr>
        <p:spPr>
          <a:xfrm>
            <a:off x="5852160" y="3145680"/>
            <a:ext cx="2834280" cy="38376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0" lang="en-US" sz="1050" u="none" strike="noStrike">
                <a:solidFill>
                  <a:srgbClr val="475569"/>
                </a:solidFill>
                <a:latin typeface="Calibri"/>
                <a:ea typeface="Calibri"/>
                <a:cs typeface="Calibri"/>
                <a:sym typeface="Calibri"/>
              </a:rPr>
              <a:t>🔴  Demande de mot de passe ou coordonnées</a:t>
            </a:r>
            <a:endParaRPr b="0" sz="1050" u="none" strike="noStrike">
              <a:solidFill>
                <a:srgbClr val="000000"/>
              </a:solidFill>
              <a:latin typeface="Arial"/>
              <a:ea typeface="Arial"/>
              <a:cs typeface="Arial"/>
              <a:sym typeface="Arial"/>
            </a:endParaRPr>
          </a:p>
        </p:txBody>
      </p:sp>
      <p:sp>
        <p:nvSpPr>
          <p:cNvPr id="176" name="Google Shape;176;p5"/>
          <p:cNvSpPr/>
          <p:nvPr/>
        </p:nvSpPr>
        <p:spPr>
          <a:xfrm>
            <a:off x="5852160" y="3584520"/>
            <a:ext cx="2834280" cy="38376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0" lang="en-US" sz="1050" u="none" strike="noStrike">
                <a:solidFill>
                  <a:srgbClr val="475569"/>
                </a:solidFill>
                <a:latin typeface="Calibri"/>
                <a:ea typeface="Calibri"/>
                <a:cs typeface="Calibri"/>
                <a:sym typeface="Calibri"/>
              </a:rPr>
              <a:t>🔴  Pièce jointe inattendue (.zip, .exe, .doc)</a:t>
            </a:r>
            <a:endParaRPr b="0" sz="1050" u="none" strike="noStrike">
              <a:solidFill>
                <a:srgbClr val="000000"/>
              </a:solidFill>
              <a:latin typeface="Arial"/>
              <a:ea typeface="Arial"/>
              <a:cs typeface="Arial"/>
              <a:sym typeface="Arial"/>
            </a:endParaRPr>
          </a:p>
        </p:txBody>
      </p:sp>
      <p:sp>
        <p:nvSpPr>
          <p:cNvPr id="177" name="Google Shape;177;p5"/>
          <p:cNvSpPr/>
          <p:nvPr/>
        </p:nvSpPr>
        <p:spPr>
          <a:xfrm>
            <a:off x="5852160" y="4023360"/>
            <a:ext cx="2834280" cy="38376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0" lang="en-US" sz="1050" u="none" strike="noStrike">
                <a:solidFill>
                  <a:srgbClr val="475569"/>
                </a:solidFill>
                <a:latin typeface="Calibri"/>
                <a:ea typeface="Calibri"/>
                <a:cs typeface="Calibri"/>
                <a:sym typeface="Calibri"/>
              </a:rPr>
              <a:t>🔴  Logo ou mise en page légèrement décalé</a:t>
            </a:r>
            <a:endParaRPr b="0" sz="1050" u="none" strike="noStrike">
              <a:solidFill>
                <a:srgbClr val="000000"/>
              </a:solidFill>
              <a:latin typeface="Arial"/>
              <a:ea typeface="Arial"/>
              <a:cs typeface="Arial"/>
              <a:sym typeface="Arial"/>
            </a:endParaRPr>
          </a:p>
        </p:txBody>
      </p:sp>
      <p:sp>
        <p:nvSpPr>
          <p:cNvPr id="178" name="Google Shape;178;p5"/>
          <p:cNvSpPr/>
          <p:nvPr/>
        </p:nvSpPr>
        <p:spPr>
          <a:xfrm>
            <a:off x="5760720" y="4434840"/>
            <a:ext cx="3017160" cy="411120"/>
          </a:xfrm>
          <a:prstGeom prst="rect">
            <a:avLst/>
          </a:prstGeom>
          <a:solidFill>
            <a:srgbClr val="16A34A"/>
          </a:solidFill>
          <a:ln cap="flat" cmpd="sng" w="9525">
            <a:solidFill>
              <a:srgbClr val="16A34A"/>
            </a:solidFill>
            <a:prstDash val="solid"/>
            <a:round/>
            <a:headEnd len="sm" w="sm" type="none"/>
            <a:tailEnd len="sm" w="sm" type="none"/>
          </a:ln>
          <a:effectLst>
            <a:outerShdw blurRad="63360" rotWithShape="0" algn="bl" dir="8100000" dist="25455">
              <a:srgbClr val="000000">
                <a:alpha val="7843"/>
              </a:srgbClr>
            </a:outerShdw>
          </a:effectLst>
        </p:spPr>
        <p:txBody>
          <a:bodyPr anchorCtr="0" anchor="t" bIns="45000" lIns="90000" spcFirstLastPara="1" rIns="90000" wrap="square" tIns="45000">
            <a:noAutofit/>
          </a:bodyPr>
          <a:lstStyle/>
          <a:p>
            <a:pPr indent="0" lvl="0" marL="0" marR="0" rtl="0" algn="l">
              <a:spcBef>
                <a:spcPts val="0"/>
              </a:spcBef>
              <a:spcAft>
                <a:spcPts val="0"/>
              </a:spcAft>
              <a:buNone/>
            </a:pPr>
            <a:r>
              <a:t/>
            </a:r>
            <a:endParaRPr b="0" sz="1800" u="none" strike="noStrike">
              <a:solidFill>
                <a:srgbClr val="FFFFFF"/>
              </a:solidFill>
              <a:latin typeface="Arial"/>
              <a:ea typeface="Arial"/>
              <a:cs typeface="Arial"/>
              <a:sym typeface="Arial"/>
            </a:endParaRPr>
          </a:p>
        </p:txBody>
      </p:sp>
      <p:sp>
        <p:nvSpPr>
          <p:cNvPr id="179" name="Google Shape;179;p5"/>
          <p:cNvSpPr/>
          <p:nvPr/>
        </p:nvSpPr>
        <p:spPr>
          <a:xfrm>
            <a:off x="5833800" y="4453200"/>
            <a:ext cx="2880000" cy="36540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1" lang="en-US" sz="1000" u="none" strike="noStrike">
                <a:solidFill>
                  <a:srgbClr val="FFFFFF"/>
                </a:solidFill>
                <a:latin typeface="Calibri"/>
                <a:ea typeface="Calibri"/>
                <a:cs typeface="Calibri"/>
                <a:sym typeface="Calibri"/>
              </a:rPr>
              <a:t>✅ En cas de doute : NE PAS cliquer — Signalez à un </a:t>
            </a:r>
            <a:r>
              <a:rPr b="1" lang="en-US" sz="1000">
                <a:solidFill>
                  <a:srgbClr val="FFFFFF"/>
                </a:solidFill>
                <a:latin typeface="Calibri"/>
                <a:ea typeface="Calibri"/>
                <a:cs typeface="Calibri"/>
                <a:sym typeface="Calibri"/>
              </a:rPr>
              <a:t>organisme</a:t>
            </a:r>
            <a:r>
              <a:rPr b="1" lang="en-US" sz="1000" u="none" strike="noStrike">
                <a:solidFill>
                  <a:srgbClr val="FFFFFF"/>
                </a:solidFill>
                <a:latin typeface="Calibri"/>
                <a:ea typeface="Calibri"/>
                <a:cs typeface="Calibri"/>
                <a:sym typeface="Calibri"/>
              </a:rPr>
              <a:t> compétents !</a:t>
            </a:r>
            <a:endParaRPr b="0" sz="1000" u="none" strike="noStrike">
              <a:solidFill>
                <a:srgbClr val="00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0F4F8"/>
        </a:solidFill>
      </p:bgPr>
    </p:bg>
    <p:spTree>
      <p:nvGrpSpPr>
        <p:cNvPr id="184" name="Shape 184"/>
        <p:cNvGrpSpPr/>
        <p:nvPr/>
      </p:nvGrpSpPr>
      <p:grpSpPr>
        <a:xfrm>
          <a:off x="0" y="0"/>
          <a:ext cx="0" cy="0"/>
          <a:chOff x="0" y="0"/>
          <a:chExt cx="0" cy="0"/>
        </a:xfrm>
      </p:grpSpPr>
      <p:sp>
        <p:nvSpPr>
          <p:cNvPr id="185" name="Google Shape;185;p6"/>
          <p:cNvSpPr/>
          <p:nvPr/>
        </p:nvSpPr>
        <p:spPr>
          <a:xfrm>
            <a:off x="0" y="0"/>
            <a:ext cx="9143640" cy="776880"/>
          </a:xfrm>
          <a:prstGeom prst="rect">
            <a:avLst/>
          </a:prstGeom>
          <a:solidFill>
            <a:srgbClr val="0D1B2A"/>
          </a:solidFill>
          <a:ln cap="flat" cmpd="sng" w="12700">
            <a:solidFill>
              <a:srgbClr val="0D1B2A"/>
            </a:solidFill>
            <a:prstDash val="solid"/>
            <a:round/>
            <a:headEnd len="sm" w="sm" type="none"/>
            <a:tailEnd len="sm" w="sm" type="none"/>
          </a:ln>
        </p:spPr>
        <p:txBody>
          <a:bodyPr anchorCtr="0" anchor="t" bIns="45000" lIns="90000" spcFirstLastPara="1" rIns="90000" wrap="square" tIns="45000">
            <a:noAutofit/>
          </a:bodyPr>
          <a:lstStyle/>
          <a:p>
            <a:pPr indent="0" lvl="0" marL="0" marR="0" rtl="0" algn="l">
              <a:spcBef>
                <a:spcPts val="0"/>
              </a:spcBef>
              <a:spcAft>
                <a:spcPts val="0"/>
              </a:spcAft>
              <a:buNone/>
            </a:pPr>
            <a:r>
              <a:t/>
            </a:r>
            <a:endParaRPr b="0" sz="1800" u="none" strike="noStrike">
              <a:solidFill>
                <a:srgbClr val="FFFFFF"/>
              </a:solidFill>
              <a:latin typeface="Arial"/>
              <a:ea typeface="Arial"/>
              <a:cs typeface="Arial"/>
              <a:sym typeface="Arial"/>
            </a:endParaRPr>
          </a:p>
        </p:txBody>
      </p:sp>
      <p:sp>
        <p:nvSpPr>
          <p:cNvPr id="186" name="Google Shape;186;p6"/>
          <p:cNvSpPr/>
          <p:nvPr/>
        </p:nvSpPr>
        <p:spPr>
          <a:xfrm>
            <a:off x="0" y="0"/>
            <a:ext cx="502560" cy="776880"/>
          </a:xfrm>
          <a:prstGeom prst="rect">
            <a:avLst/>
          </a:prstGeom>
          <a:solidFill>
            <a:srgbClr val="E85D04"/>
          </a:solidFill>
          <a:ln cap="flat" cmpd="sng" w="12700">
            <a:solidFill>
              <a:srgbClr val="E85D04"/>
            </a:solidFill>
            <a:prstDash val="solid"/>
            <a:round/>
            <a:headEnd len="sm" w="sm" type="none"/>
            <a:tailEnd len="sm" w="sm" type="none"/>
          </a:ln>
        </p:spPr>
        <p:txBody>
          <a:bodyPr anchorCtr="0" anchor="t" bIns="45000" lIns="90000" spcFirstLastPara="1" rIns="90000" wrap="square" tIns="45000">
            <a:noAutofit/>
          </a:bodyPr>
          <a:lstStyle/>
          <a:p>
            <a:pPr indent="0" lvl="0" marL="0" marR="0" rtl="0" algn="l">
              <a:spcBef>
                <a:spcPts val="0"/>
              </a:spcBef>
              <a:spcAft>
                <a:spcPts val="0"/>
              </a:spcAft>
              <a:buNone/>
            </a:pPr>
            <a:r>
              <a:t/>
            </a:r>
            <a:endParaRPr b="0" sz="1800" u="none" strike="noStrike">
              <a:solidFill>
                <a:srgbClr val="FFFFFF"/>
              </a:solidFill>
              <a:latin typeface="Arial"/>
              <a:ea typeface="Arial"/>
              <a:cs typeface="Arial"/>
              <a:sym typeface="Arial"/>
            </a:endParaRPr>
          </a:p>
        </p:txBody>
      </p:sp>
      <p:sp>
        <p:nvSpPr>
          <p:cNvPr id="187" name="Google Shape;187;p6"/>
          <p:cNvSpPr/>
          <p:nvPr/>
        </p:nvSpPr>
        <p:spPr>
          <a:xfrm>
            <a:off x="0" y="0"/>
            <a:ext cx="502560" cy="776880"/>
          </a:xfrm>
          <a:prstGeom prst="rect">
            <a:avLst/>
          </a:prstGeom>
          <a:noFill/>
          <a:ln>
            <a:noFill/>
          </a:ln>
        </p:spPr>
        <p:txBody>
          <a:bodyPr anchorCtr="0" anchor="ctr" bIns="45000" lIns="90000" spcFirstLastPara="1" rIns="90000" wrap="square" tIns="45000">
            <a:noAutofit/>
          </a:bodyPr>
          <a:lstStyle/>
          <a:p>
            <a:pPr indent="0" lvl="0" marL="0" marR="0" rtl="0" algn="ctr">
              <a:lnSpc>
                <a:spcPct val="100000"/>
              </a:lnSpc>
              <a:spcBef>
                <a:spcPts val="0"/>
              </a:spcBef>
              <a:spcAft>
                <a:spcPts val="0"/>
              </a:spcAft>
              <a:buNone/>
            </a:pPr>
            <a:r>
              <a:rPr b="1" lang="en-US" sz="1300" u="none" strike="noStrike">
                <a:solidFill>
                  <a:srgbClr val="FFFFFF"/>
                </a:solidFill>
                <a:latin typeface="Calibri"/>
                <a:ea typeface="Calibri"/>
                <a:cs typeface="Calibri"/>
                <a:sym typeface="Calibri"/>
              </a:rPr>
              <a:t>02</a:t>
            </a:r>
            <a:endParaRPr b="0" sz="1300" u="none" strike="noStrike">
              <a:solidFill>
                <a:srgbClr val="000000"/>
              </a:solidFill>
              <a:latin typeface="Arial"/>
              <a:ea typeface="Arial"/>
              <a:cs typeface="Arial"/>
              <a:sym typeface="Arial"/>
            </a:endParaRPr>
          </a:p>
        </p:txBody>
      </p:sp>
      <p:sp>
        <p:nvSpPr>
          <p:cNvPr id="188" name="Google Shape;188;p6"/>
          <p:cNvSpPr/>
          <p:nvPr/>
        </p:nvSpPr>
        <p:spPr>
          <a:xfrm>
            <a:off x="594360" y="0"/>
            <a:ext cx="8412120" cy="77688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1" lang="en-US" sz="2000" u="none" strike="noStrike">
                <a:solidFill>
                  <a:srgbClr val="FFFFFF"/>
                </a:solidFill>
                <a:latin typeface="Calibri"/>
                <a:ea typeface="Calibri"/>
                <a:cs typeface="Calibri"/>
                <a:sym typeface="Calibri"/>
              </a:rPr>
              <a:t>🎣  Phishing — Bons réflexes &amp; Smishing (SMS frauduleux)</a:t>
            </a:r>
            <a:endParaRPr b="0" sz="2000" u="none" strike="noStrike">
              <a:solidFill>
                <a:srgbClr val="000000"/>
              </a:solidFill>
              <a:latin typeface="Arial"/>
              <a:ea typeface="Arial"/>
              <a:cs typeface="Arial"/>
              <a:sym typeface="Arial"/>
            </a:endParaRPr>
          </a:p>
        </p:txBody>
      </p:sp>
      <p:sp>
        <p:nvSpPr>
          <p:cNvPr id="189" name="Google Shape;189;p6"/>
          <p:cNvSpPr/>
          <p:nvPr/>
        </p:nvSpPr>
        <p:spPr>
          <a:xfrm>
            <a:off x="320040" y="914400"/>
            <a:ext cx="4114440" cy="3931560"/>
          </a:xfrm>
          <a:prstGeom prst="rect">
            <a:avLst/>
          </a:prstGeom>
          <a:solidFill>
            <a:srgbClr val="FFFFFF"/>
          </a:solidFill>
          <a:ln cap="flat" cmpd="sng" w="9525">
            <a:solidFill>
              <a:srgbClr val="E2E8F0"/>
            </a:solidFill>
            <a:prstDash val="solid"/>
            <a:round/>
            <a:headEnd len="sm" w="sm" type="none"/>
            <a:tailEnd len="sm" w="sm" type="none"/>
          </a:ln>
          <a:effectLst>
            <a:outerShdw blurRad="63360" rotWithShape="0" algn="bl" dir="8100000" dist="25455">
              <a:srgbClr val="000000">
                <a:alpha val="7843"/>
              </a:srgbClr>
            </a:outerShdw>
          </a:effectLst>
        </p:spPr>
        <p:txBody>
          <a:bodyPr anchorCtr="0" anchor="t" bIns="45000" lIns="90000" spcFirstLastPara="1" rIns="90000" wrap="square" tIns="45000">
            <a:noAutofit/>
          </a:bodyPr>
          <a:lstStyle/>
          <a:p>
            <a:pPr indent="0" lvl="0" marL="0" marR="0" rtl="0" algn="l">
              <a:spcBef>
                <a:spcPts val="0"/>
              </a:spcBef>
              <a:spcAft>
                <a:spcPts val="0"/>
              </a:spcAft>
              <a:buNone/>
            </a:pPr>
            <a:r>
              <a:t/>
            </a:r>
            <a:endParaRPr b="0" sz="1800" u="none" strike="noStrike">
              <a:solidFill>
                <a:srgbClr val="000000"/>
              </a:solidFill>
              <a:latin typeface="Arial"/>
              <a:ea typeface="Arial"/>
              <a:cs typeface="Arial"/>
              <a:sym typeface="Arial"/>
            </a:endParaRPr>
          </a:p>
        </p:txBody>
      </p:sp>
      <p:sp>
        <p:nvSpPr>
          <p:cNvPr id="190" name="Google Shape;190;p6"/>
          <p:cNvSpPr/>
          <p:nvPr/>
        </p:nvSpPr>
        <p:spPr>
          <a:xfrm>
            <a:off x="320040" y="914400"/>
            <a:ext cx="4114440" cy="383760"/>
          </a:xfrm>
          <a:prstGeom prst="rect">
            <a:avLst/>
          </a:prstGeom>
          <a:solidFill>
            <a:srgbClr val="16A34A"/>
          </a:solidFill>
          <a:ln cap="flat" cmpd="sng" w="12700">
            <a:solidFill>
              <a:srgbClr val="16A34A"/>
            </a:solidFill>
            <a:prstDash val="solid"/>
            <a:round/>
            <a:headEnd len="sm" w="sm" type="none"/>
            <a:tailEnd len="sm" w="sm" type="none"/>
          </a:ln>
        </p:spPr>
        <p:txBody>
          <a:bodyPr anchorCtr="0" anchor="t" bIns="45000" lIns="90000" spcFirstLastPara="1" rIns="90000" wrap="square" tIns="45000">
            <a:noAutofit/>
          </a:bodyPr>
          <a:lstStyle/>
          <a:p>
            <a:pPr indent="0" lvl="0" marL="0" marR="0" rtl="0" algn="l">
              <a:spcBef>
                <a:spcPts val="0"/>
              </a:spcBef>
              <a:spcAft>
                <a:spcPts val="0"/>
              </a:spcAft>
              <a:buNone/>
            </a:pPr>
            <a:r>
              <a:t/>
            </a:r>
            <a:endParaRPr b="0" sz="1800" u="none" strike="noStrike">
              <a:solidFill>
                <a:srgbClr val="FFFFFF"/>
              </a:solidFill>
              <a:latin typeface="Arial"/>
              <a:ea typeface="Arial"/>
              <a:cs typeface="Arial"/>
              <a:sym typeface="Arial"/>
            </a:endParaRPr>
          </a:p>
        </p:txBody>
      </p:sp>
      <p:sp>
        <p:nvSpPr>
          <p:cNvPr id="191" name="Google Shape;191;p6"/>
          <p:cNvSpPr/>
          <p:nvPr/>
        </p:nvSpPr>
        <p:spPr>
          <a:xfrm>
            <a:off x="411480" y="914400"/>
            <a:ext cx="3931560" cy="38376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1" lang="en-US" sz="1300" u="none" strike="noStrike">
                <a:solidFill>
                  <a:srgbClr val="FFFFFF"/>
                </a:solidFill>
                <a:latin typeface="Calibri"/>
                <a:ea typeface="Calibri"/>
                <a:cs typeface="Calibri"/>
                <a:sym typeface="Calibri"/>
              </a:rPr>
              <a:t>✅ Les bons réflexes</a:t>
            </a:r>
            <a:endParaRPr b="0" sz="1300" u="none" strike="noStrike">
              <a:solidFill>
                <a:srgbClr val="000000"/>
              </a:solidFill>
              <a:latin typeface="Arial"/>
              <a:ea typeface="Arial"/>
              <a:cs typeface="Arial"/>
              <a:sym typeface="Arial"/>
            </a:endParaRPr>
          </a:p>
        </p:txBody>
      </p:sp>
      <p:sp>
        <p:nvSpPr>
          <p:cNvPr id="192" name="Google Shape;192;p6"/>
          <p:cNvSpPr/>
          <p:nvPr/>
        </p:nvSpPr>
        <p:spPr>
          <a:xfrm>
            <a:off x="411480" y="1389960"/>
            <a:ext cx="365400" cy="41112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0" lang="en-US" sz="1600" u="none" strike="noStrike">
                <a:solidFill>
                  <a:srgbClr val="000000"/>
                </a:solidFill>
                <a:latin typeface="Calibri"/>
                <a:ea typeface="Calibri"/>
                <a:cs typeface="Calibri"/>
                <a:sym typeface="Calibri"/>
              </a:rPr>
              <a:t>🔍</a:t>
            </a:r>
            <a:endParaRPr b="0" sz="1600" u="none" strike="noStrike">
              <a:solidFill>
                <a:srgbClr val="000000"/>
              </a:solidFill>
              <a:latin typeface="Arial"/>
              <a:ea typeface="Arial"/>
              <a:cs typeface="Arial"/>
              <a:sym typeface="Arial"/>
            </a:endParaRPr>
          </a:p>
        </p:txBody>
      </p:sp>
      <p:sp>
        <p:nvSpPr>
          <p:cNvPr id="193" name="Google Shape;193;p6"/>
          <p:cNvSpPr/>
          <p:nvPr/>
        </p:nvSpPr>
        <p:spPr>
          <a:xfrm>
            <a:off x="841320" y="1389960"/>
            <a:ext cx="3474360" cy="20088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1" lang="en-US" sz="1100" u="none" strike="noStrike">
                <a:solidFill>
                  <a:srgbClr val="0D1B2A"/>
                </a:solidFill>
                <a:latin typeface="Calibri"/>
                <a:ea typeface="Calibri"/>
                <a:cs typeface="Calibri"/>
                <a:sym typeface="Calibri"/>
              </a:rPr>
              <a:t>Vérifiez l'expéditeur</a:t>
            </a:r>
            <a:endParaRPr b="0" sz="1100" u="none" strike="noStrike">
              <a:solidFill>
                <a:srgbClr val="000000"/>
              </a:solidFill>
              <a:latin typeface="Arial"/>
              <a:ea typeface="Arial"/>
              <a:cs typeface="Arial"/>
              <a:sym typeface="Arial"/>
            </a:endParaRPr>
          </a:p>
        </p:txBody>
      </p:sp>
      <p:sp>
        <p:nvSpPr>
          <p:cNvPr id="194" name="Google Shape;194;p6"/>
          <p:cNvSpPr/>
          <p:nvPr/>
        </p:nvSpPr>
        <p:spPr>
          <a:xfrm>
            <a:off x="841320" y="1591200"/>
            <a:ext cx="3474360" cy="21924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0" lang="en-US" sz="1000" u="none" strike="noStrike">
                <a:solidFill>
                  <a:srgbClr val="475569"/>
                </a:solidFill>
                <a:latin typeface="Calibri"/>
                <a:ea typeface="Calibri"/>
                <a:cs typeface="Calibri"/>
                <a:sym typeface="Calibri"/>
              </a:rPr>
              <a:t>Passez la souris sur l'adresse email pour voir le vrai domaine.</a:t>
            </a:r>
            <a:endParaRPr b="0" sz="1000" u="none" strike="noStrike">
              <a:solidFill>
                <a:srgbClr val="000000"/>
              </a:solidFill>
              <a:latin typeface="Arial"/>
              <a:ea typeface="Arial"/>
              <a:cs typeface="Arial"/>
              <a:sym typeface="Arial"/>
            </a:endParaRPr>
          </a:p>
        </p:txBody>
      </p:sp>
      <p:sp>
        <p:nvSpPr>
          <p:cNvPr id="195" name="Google Shape;195;p6"/>
          <p:cNvSpPr/>
          <p:nvPr/>
        </p:nvSpPr>
        <p:spPr>
          <a:xfrm>
            <a:off x="411480" y="1901880"/>
            <a:ext cx="365400" cy="41112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0" lang="en-US" sz="1600" u="none" strike="noStrike">
                <a:solidFill>
                  <a:srgbClr val="000000"/>
                </a:solidFill>
                <a:latin typeface="Calibri"/>
                <a:ea typeface="Calibri"/>
                <a:cs typeface="Calibri"/>
                <a:sym typeface="Calibri"/>
              </a:rPr>
              <a:t>🖱️</a:t>
            </a:r>
            <a:endParaRPr b="0" sz="1600" u="none" strike="noStrike">
              <a:solidFill>
                <a:srgbClr val="000000"/>
              </a:solidFill>
              <a:latin typeface="Arial"/>
              <a:ea typeface="Arial"/>
              <a:cs typeface="Arial"/>
              <a:sym typeface="Arial"/>
            </a:endParaRPr>
          </a:p>
        </p:txBody>
      </p:sp>
      <p:sp>
        <p:nvSpPr>
          <p:cNvPr id="196" name="Google Shape;196;p6"/>
          <p:cNvSpPr/>
          <p:nvPr/>
        </p:nvSpPr>
        <p:spPr>
          <a:xfrm>
            <a:off x="841320" y="1901880"/>
            <a:ext cx="3474360" cy="20088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1" lang="en-US" sz="1100" u="none" strike="noStrike">
                <a:solidFill>
                  <a:srgbClr val="0D1B2A"/>
                </a:solidFill>
                <a:latin typeface="Calibri"/>
                <a:ea typeface="Calibri"/>
                <a:cs typeface="Calibri"/>
                <a:sym typeface="Calibri"/>
              </a:rPr>
              <a:t>Survolez les liens</a:t>
            </a:r>
            <a:endParaRPr b="0" sz="1100" u="none" strike="noStrike">
              <a:solidFill>
                <a:srgbClr val="000000"/>
              </a:solidFill>
              <a:latin typeface="Arial"/>
              <a:ea typeface="Arial"/>
              <a:cs typeface="Arial"/>
              <a:sym typeface="Arial"/>
            </a:endParaRPr>
          </a:p>
        </p:txBody>
      </p:sp>
      <p:sp>
        <p:nvSpPr>
          <p:cNvPr id="197" name="Google Shape;197;p6"/>
          <p:cNvSpPr/>
          <p:nvPr/>
        </p:nvSpPr>
        <p:spPr>
          <a:xfrm>
            <a:off x="841320" y="2103120"/>
            <a:ext cx="3474360" cy="21924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0" lang="en-US" sz="1000" u="none" strike="noStrike">
                <a:solidFill>
                  <a:srgbClr val="475569"/>
                </a:solidFill>
                <a:latin typeface="Calibri"/>
                <a:ea typeface="Calibri"/>
                <a:cs typeface="Calibri"/>
                <a:sym typeface="Calibri"/>
              </a:rPr>
              <a:t>Avant de cliquer, regardez l'URL en bas de votre navigateur.</a:t>
            </a:r>
            <a:endParaRPr b="0" sz="1000" u="none" strike="noStrike">
              <a:solidFill>
                <a:srgbClr val="000000"/>
              </a:solidFill>
              <a:latin typeface="Arial"/>
              <a:ea typeface="Arial"/>
              <a:cs typeface="Arial"/>
              <a:sym typeface="Arial"/>
            </a:endParaRPr>
          </a:p>
        </p:txBody>
      </p:sp>
      <p:sp>
        <p:nvSpPr>
          <p:cNvPr id="198" name="Google Shape;198;p6"/>
          <p:cNvSpPr/>
          <p:nvPr/>
        </p:nvSpPr>
        <p:spPr>
          <a:xfrm>
            <a:off x="411480" y="2414160"/>
            <a:ext cx="365400" cy="41112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0" lang="en-US" sz="1600" u="none" strike="noStrike">
                <a:solidFill>
                  <a:srgbClr val="000000"/>
                </a:solidFill>
                <a:latin typeface="Calibri"/>
                <a:ea typeface="Calibri"/>
                <a:cs typeface="Calibri"/>
                <a:sym typeface="Calibri"/>
              </a:rPr>
              <a:t>📞</a:t>
            </a:r>
            <a:endParaRPr b="0" sz="1600" u="none" strike="noStrike">
              <a:solidFill>
                <a:srgbClr val="000000"/>
              </a:solidFill>
              <a:latin typeface="Arial"/>
              <a:ea typeface="Arial"/>
              <a:cs typeface="Arial"/>
              <a:sym typeface="Arial"/>
            </a:endParaRPr>
          </a:p>
        </p:txBody>
      </p:sp>
      <p:sp>
        <p:nvSpPr>
          <p:cNvPr id="199" name="Google Shape;199;p6"/>
          <p:cNvSpPr/>
          <p:nvPr/>
        </p:nvSpPr>
        <p:spPr>
          <a:xfrm>
            <a:off x="841320" y="2414160"/>
            <a:ext cx="3474360" cy="20088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1" lang="en-US" sz="1100" u="none" strike="noStrike">
                <a:solidFill>
                  <a:srgbClr val="0D1B2A"/>
                </a:solidFill>
                <a:latin typeface="Calibri"/>
                <a:ea typeface="Calibri"/>
                <a:cs typeface="Calibri"/>
                <a:sym typeface="Calibri"/>
              </a:rPr>
              <a:t>Appelez si doute</a:t>
            </a:r>
            <a:endParaRPr b="0" sz="1100" u="none" strike="noStrike">
              <a:solidFill>
                <a:srgbClr val="000000"/>
              </a:solidFill>
              <a:latin typeface="Arial"/>
              <a:ea typeface="Arial"/>
              <a:cs typeface="Arial"/>
              <a:sym typeface="Arial"/>
            </a:endParaRPr>
          </a:p>
        </p:txBody>
      </p:sp>
      <p:sp>
        <p:nvSpPr>
          <p:cNvPr id="200" name="Google Shape;200;p6"/>
          <p:cNvSpPr/>
          <p:nvPr/>
        </p:nvSpPr>
        <p:spPr>
          <a:xfrm>
            <a:off x="841320" y="2615040"/>
            <a:ext cx="3474360" cy="21924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0" lang="en-US" sz="1000" u="none" strike="noStrike">
                <a:solidFill>
                  <a:srgbClr val="475569"/>
                </a:solidFill>
                <a:latin typeface="Calibri"/>
                <a:ea typeface="Calibri"/>
                <a:cs typeface="Calibri"/>
                <a:sym typeface="Calibri"/>
              </a:rPr>
              <a:t>Vérifiez directement auprès de l'entreprise par un autre canal.</a:t>
            </a:r>
            <a:endParaRPr b="0" sz="1000" u="none" strike="noStrike">
              <a:solidFill>
                <a:srgbClr val="000000"/>
              </a:solidFill>
              <a:latin typeface="Arial"/>
              <a:ea typeface="Arial"/>
              <a:cs typeface="Arial"/>
              <a:sym typeface="Arial"/>
            </a:endParaRPr>
          </a:p>
        </p:txBody>
      </p:sp>
      <p:sp>
        <p:nvSpPr>
          <p:cNvPr id="201" name="Google Shape;201;p6"/>
          <p:cNvSpPr/>
          <p:nvPr/>
        </p:nvSpPr>
        <p:spPr>
          <a:xfrm>
            <a:off x="411480" y="2926080"/>
            <a:ext cx="365400" cy="41112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0" lang="en-US" sz="1600" u="none" strike="noStrike">
                <a:solidFill>
                  <a:srgbClr val="000000"/>
                </a:solidFill>
                <a:latin typeface="Calibri"/>
                <a:ea typeface="Calibri"/>
                <a:cs typeface="Calibri"/>
                <a:sym typeface="Calibri"/>
              </a:rPr>
              <a:t>🔒</a:t>
            </a:r>
            <a:endParaRPr b="0" sz="1600" u="none" strike="noStrike">
              <a:solidFill>
                <a:srgbClr val="000000"/>
              </a:solidFill>
              <a:latin typeface="Arial"/>
              <a:ea typeface="Arial"/>
              <a:cs typeface="Arial"/>
              <a:sym typeface="Arial"/>
            </a:endParaRPr>
          </a:p>
        </p:txBody>
      </p:sp>
      <p:sp>
        <p:nvSpPr>
          <p:cNvPr id="202" name="Google Shape;202;p6"/>
          <p:cNvSpPr/>
          <p:nvPr/>
        </p:nvSpPr>
        <p:spPr>
          <a:xfrm>
            <a:off x="841320" y="2926080"/>
            <a:ext cx="3474360" cy="20088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1" lang="en-US" sz="1100" u="none" strike="noStrike">
                <a:solidFill>
                  <a:srgbClr val="0D1B2A"/>
                </a:solidFill>
                <a:latin typeface="Calibri"/>
                <a:ea typeface="Calibri"/>
                <a:cs typeface="Calibri"/>
                <a:sym typeface="Calibri"/>
              </a:rPr>
              <a:t>Vérifiez le HTTPS</a:t>
            </a:r>
            <a:endParaRPr b="0" sz="1100" u="none" strike="noStrike">
              <a:solidFill>
                <a:srgbClr val="000000"/>
              </a:solidFill>
              <a:latin typeface="Arial"/>
              <a:ea typeface="Arial"/>
              <a:cs typeface="Arial"/>
              <a:sym typeface="Arial"/>
            </a:endParaRPr>
          </a:p>
        </p:txBody>
      </p:sp>
      <p:sp>
        <p:nvSpPr>
          <p:cNvPr id="203" name="Google Shape;203;p6"/>
          <p:cNvSpPr/>
          <p:nvPr/>
        </p:nvSpPr>
        <p:spPr>
          <a:xfrm>
            <a:off x="841320" y="3127320"/>
            <a:ext cx="3474360" cy="21924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0" lang="en-US" sz="1000" u="none" strike="noStrike">
                <a:solidFill>
                  <a:srgbClr val="475569"/>
                </a:solidFill>
                <a:latin typeface="Calibri"/>
                <a:ea typeface="Calibri"/>
                <a:cs typeface="Calibri"/>
                <a:sym typeface="Calibri"/>
              </a:rPr>
              <a:t>Un cadenas ne garantit pas la légitimité — restez vigilant.</a:t>
            </a:r>
            <a:endParaRPr b="0" sz="1000" u="none" strike="noStrike">
              <a:solidFill>
                <a:srgbClr val="000000"/>
              </a:solidFill>
              <a:latin typeface="Arial"/>
              <a:ea typeface="Arial"/>
              <a:cs typeface="Arial"/>
              <a:sym typeface="Arial"/>
            </a:endParaRPr>
          </a:p>
        </p:txBody>
      </p:sp>
      <p:sp>
        <p:nvSpPr>
          <p:cNvPr id="204" name="Google Shape;204;p6"/>
          <p:cNvSpPr/>
          <p:nvPr/>
        </p:nvSpPr>
        <p:spPr>
          <a:xfrm>
            <a:off x="411480" y="3438000"/>
            <a:ext cx="365400" cy="41112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0" lang="en-US" sz="1600" u="none" strike="noStrike">
                <a:solidFill>
                  <a:srgbClr val="000000"/>
                </a:solidFill>
                <a:latin typeface="Calibri"/>
                <a:ea typeface="Calibri"/>
                <a:cs typeface="Calibri"/>
                <a:sym typeface="Calibri"/>
              </a:rPr>
              <a:t>🚨</a:t>
            </a:r>
            <a:endParaRPr b="0" sz="1600" u="none" strike="noStrike">
              <a:solidFill>
                <a:srgbClr val="000000"/>
              </a:solidFill>
              <a:latin typeface="Arial"/>
              <a:ea typeface="Arial"/>
              <a:cs typeface="Arial"/>
              <a:sym typeface="Arial"/>
            </a:endParaRPr>
          </a:p>
        </p:txBody>
      </p:sp>
      <p:sp>
        <p:nvSpPr>
          <p:cNvPr id="205" name="Google Shape;205;p6"/>
          <p:cNvSpPr/>
          <p:nvPr/>
        </p:nvSpPr>
        <p:spPr>
          <a:xfrm>
            <a:off x="841320" y="3438000"/>
            <a:ext cx="3474360" cy="20088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1" lang="en-US" sz="1100" u="none" strike="noStrike">
                <a:solidFill>
                  <a:srgbClr val="0D1B2A"/>
                </a:solidFill>
                <a:latin typeface="Calibri"/>
                <a:ea typeface="Calibri"/>
                <a:cs typeface="Calibri"/>
                <a:sym typeface="Calibri"/>
              </a:rPr>
              <a:t>Signalez</a:t>
            </a:r>
            <a:endParaRPr b="0" sz="1100" u="none" strike="noStrike">
              <a:solidFill>
                <a:srgbClr val="000000"/>
              </a:solidFill>
              <a:latin typeface="Arial"/>
              <a:ea typeface="Arial"/>
              <a:cs typeface="Arial"/>
              <a:sym typeface="Arial"/>
            </a:endParaRPr>
          </a:p>
        </p:txBody>
      </p:sp>
      <p:sp>
        <p:nvSpPr>
          <p:cNvPr id="206" name="Google Shape;206;p6"/>
          <p:cNvSpPr/>
          <p:nvPr/>
        </p:nvSpPr>
        <p:spPr>
          <a:xfrm>
            <a:off x="841320" y="3639240"/>
            <a:ext cx="3474360" cy="21924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0" lang="en-US" sz="1000" u="none" strike="noStrike">
                <a:solidFill>
                  <a:srgbClr val="475569"/>
                </a:solidFill>
                <a:latin typeface="Calibri"/>
                <a:ea typeface="Calibri"/>
                <a:cs typeface="Calibri"/>
                <a:sym typeface="Calibri"/>
              </a:rPr>
              <a:t>Transférez à l'IT ou signalez via signal-spam.fr</a:t>
            </a:r>
            <a:endParaRPr b="0" sz="1000" u="none" strike="noStrike">
              <a:solidFill>
                <a:srgbClr val="000000"/>
              </a:solidFill>
              <a:latin typeface="Arial"/>
              <a:ea typeface="Arial"/>
              <a:cs typeface="Arial"/>
              <a:sym typeface="Arial"/>
            </a:endParaRPr>
          </a:p>
        </p:txBody>
      </p:sp>
      <p:sp>
        <p:nvSpPr>
          <p:cNvPr id="207" name="Google Shape;207;p6"/>
          <p:cNvSpPr/>
          <p:nvPr/>
        </p:nvSpPr>
        <p:spPr>
          <a:xfrm>
            <a:off x="4663440" y="914400"/>
            <a:ext cx="4114440" cy="1919880"/>
          </a:xfrm>
          <a:prstGeom prst="rect">
            <a:avLst/>
          </a:prstGeom>
          <a:solidFill>
            <a:srgbClr val="FFFFFF"/>
          </a:solidFill>
          <a:ln cap="flat" cmpd="sng" w="9525">
            <a:solidFill>
              <a:srgbClr val="E2E8F0"/>
            </a:solidFill>
            <a:prstDash val="solid"/>
            <a:round/>
            <a:headEnd len="sm" w="sm" type="none"/>
            <a:tailEnd len="sm" w="sm" type="none"/>
          </a:ln>
          <a:effectLst>
            <a:outerShdw blurRad="63360" rotWithShape="0" algn="bl" dir="8100000" dist="25455">
              <a:srgbClr val="000000">
                <a:alpha val="7843"/>
              </a:srgbClr>
            </a:outerShdw>
          </a:effectLst>
        </p:spPr>
        <p:txBody>
          <a:bodyPr anchorCtr="0" anchor="t" bIns="45000" lIns="90000" spcFirstLastPara="1" rIns="90000" wrap="square" tIns="45000">
            <a:noAutofit/>
          </a:bodyPr>
          <a:lstStyle/>
          <a:p>
            <a:pPr indent="0" lvl="0" marL="0" marR="0" rtl="0" algn="l">
              <a:spcBef>
                <a:spcPts val="0"/>
              </a:spcBef>
              <a:spcAft>
                <a:spcPts val="0"/>
              </a:spcAft>
              <a:buNone/>
            </a:pPr>
            <a:r>
              <a:t/>
            </a:r>
            <a:endParaRPr b="0" sz="1800" u="none" strike="noStrike">
              <a:solidFill>
                <a:srgbClr val="000000"/>
              </a:solidFill>
              <a:latin typeface="Arial"/>
              <a:ea typeface="Arial"/>
              <a:cs typeface="Arial"/>
              <a:sym typeface="Arial"/>
            </a:endParaRPr>
          </a:p>
        </p:txBody>
      </p:sp>
      <p:sp>
        <p:nvSpPr>
          <p:cNvPr id="208" name="Google Shape;208;p6"/>
          <p:cNvSpPr/>
          <p:nvPr/>
        </p:nvSpPr>
        <p:spPr>
          <a:xfrm>
            <a:off x="4663440" y="914400"/>
            <a:ext cx="4114440" cy="383760"/>
          </a:xfrm>
          <a:prstGeom prst="rect">
            <a:avLst/>
          </a:prstGeom>
          <a:solidFill>
            <a:srgbClr val="D97706"/>
          </a:solidFill>
          <a:ln cap="flat" cmpd="sng" w="12700">
            <a:solidFill>
              <a:srgbClr val="D97706"/>
            </a:solidFill>
            <a:prstDash val="solid"/>
            <a:round/>
            <a:headEnd len="sm" w="sm" type="none"/>
            <a:tailEnd len="sm" w="sm" type="none"/>
          </a:ln>
        </p:spPr>
        <p:txBody>
          <a:bodyPr anchorCtr="0" anchor="t" bIns="45000" lIns="90000" spcFirstLastPara="1" rIns="90000" wrap="square" tIns="45000">
            <a:noAutofit/>
          </a:bodyPr>
          <a:lstStyle/>
          <a:p>
            <a:pPr indent="0" lvl="0" marL="0" marR="0" rtl="0" algn="l">
              <a:spcBef>
                <a:spcPts val="0"/>
              </a:spcBef>
              <a:spcAft>
                <a:spcPts val="0"/>
              </a:spcAft>
              <a:buNone/>
            </a:pPr>
            <a:r>
              <a:t/>
            </a:r>
            <a:endParaRPr b="0" sz="1800" u="none" strike="noStrike">
              <a:solidFill>
                <a:srgbClr val="FFFFFF"/>
              </a:solidFill>
              <a:latin typeface="Arial"/>
              <a:ea typeface="Arial"/>
              <a:cs typeface="Arial"/>
              <a:sym typeface="Arial"/>
            </a:endParaRPr>
          </a:p>
        </p:txBody>
      </p:sp>
      <p:sp>
        <p:nvSpPr>
          <p:cNvPr id="209" name="Google Shape;209;p6"/>
          <p:cNvSpPr/>
          <p:nvPr/>
        </p:nvSpPr>
        <p:spPr>
          <a:xfrm>
            <a:off x="4754880" y="914400"/>
            <a:ext cx="3931560" cy="38376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1" lang="en-US" sz="1200" u="none" strike="noStrike">
                <a:solidFill>
                  <a:srgbClr val="FFFFFF"/>
                </a:solidFill>
                <a:latin typeface="Calibri"/>
                <a:ea typeface="Calibri"/>
                <a:cs typeface="Calibri"/>
                <a:sym typeface="Calibri"/>
              </a:rPr>
              <a:t>📱 Smishing — Le phishing par SMS</a:t>
            </a:r>
            <a:endParaRPr b="0" sz="1200" u="none" strike="noStrike">
              <a:solidFill>
                <a:srgbClr val="000000"/>
              </a:solidFill>
              <a:latin typeface="Arial"/>
              <a:ea typeface="Arial"/>
              <a:cs typeface="Arial"/>
              <a:sym typeface="Arial"/>
            </a:endParaRPr>
          </a:p>
        </p:txBody>
      </p:sp>
      <p:sp>
        <p:nvSpPr>
          <p:cNvPr id="210" name="Google Shape;210;p6"/>
          <p:cNvSpPr/>
          <p:nvPr/>
        </p:nvSpPr>
        <p:spPr>
          <a:xfrm>
            <a:off x="4754880" y="1389960"/>
            <a:ext cx="3931560" cy="25560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1" lang="en-US" sz="1100" u="none" strike="noStrike">
                <a:solidFill>
                  <a:srgbClr val="0D1B2A"/>
                </a:solidFill>
                <a:latin typeface="Calibri"/>
                <a:ea typeface="Calibri"/>
                <a:cs typeface="Calibri"/>
                <a:sym typeface="Calibri"/>
              </a:rPr>
              <a:t>Exemple réel :</a:t>
            </a:r>
            <a:endParaRPr b="0" sz="1100" u="none" strike="noStrike">
              <a:solidFill>
                <a:srgbClr val="000000"/>
              </a:solidFill>
              <a:latin typeface="Arial"/>
              <a:ea typeface="Arial"/>
              <a:cs typeface="Arial"/>
              <a:sym typeface="Arial"/>
            </a:endParaRPr>
          </a:p>
        </p:txBody>
      </p:sp>
      <p:sp>
        <p:nvSpPr>
          <p:cNvPr id="211" name="Google Shape;211;p6"/>
          <p:cNvSpPr/>
          <p:nvPr/>
        </p:nvSpPr>
        <p:spPr>
          <a:xfrm>
            <a:off x="4754880" y="1691640"/>
            <a:ext cx="3931560" cy="776880"/>
          </a:xfrm>
          <a:prstGeom prst="roundRect">
            <a:avLst>
              <a:gd fmla="val 8235" name="adj"/>
            </a:avLst>
          </a:prstGeom>
          <a:solidFill>
            <a:srgbClr val="FEF9C3"/>
          </a:solidFill>
          <a:ln cap="flat" cmpd="sng" w="9525">
            <a:solidFill>
              <a:srgbClr val="D97706"/>
            </a:solidFill>
            <a:prstDash val="solid"/>
            <a:round/>
            <a:headEnd len="sm" w="sm" type="none"/>
            <a:tailEnd len="sm" w="sm" type="none"/>
          </a:ln>
        </p:spPr>
        <p:txBody>
          <a:bodyPr anchorCtr="0" anchor="t" bIns="45000" lIns="90000" spcFirstLastPara="1" rIns="90000" wrap="square" tIns="45000">
            <a:noAutofit/>
          </a:bodyPr>
          <a:lstStyle/>
          <a:p>
            <a:pPr indent="0" lvl="0" marL="0" marR="0" rtl="0" algn="l">
              <a:spcBef>
                <a:spcPts val="0"/>
              </a:spcBef>
              <a:spcAft>
                <a:spcPts val="0"/>
              </a:spcAft>
              <a:buNone/>
            </a:pPr>
            <a:r>
              <a:t/>
            </a:r>
            <a:endParaRPr b="0" sz="1800" u="none" strike="noStrike">
              <a:solidFill>
                <a:srgbClr val="000000"/>
              </a:solidFill>
              <a:latin typeface="Arial"/>
              <a:ea typeface="Arial"/>
              <a:cs typeface="Arial"/>
              <a:sym typeface="Arial"/>
            </a:endParaRPr>
          </a:p>
        </p:txBody>
      </p:sp>
      <p:sp>
        <p:nvSpPr>
          <p:cNvPr id="212" name="Google Shape;212;p6"/>
          <p:cNvSpPr/>
          <p:nvPr/>
        </p:nvSpPr>
        <p:spPr>
          <a:xfrm>
            <a:off x="4846320" y="1719000"/>
            <a:ext cx="3748680" cy="71280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0" i="1" lang="en-US" sz="1000" u="none" strike="noStrike">
                <a:solidFill>
                  <a:srgbClr val="475569"/>
                </a:solidFill>
                <a:latin typeface="Calibri"/>
                <a:ea typeface="Calibri"/>
                <a:cs typeface="Calibri"/>
                <a:sym typeface="Calibri"/>
              </a:rPr>
              <a:t>"La Poste : votre colis est retenu. Frais de douane : 1,99€. Payez ici : http://laposte-livraison.tk"</a:t>
            </a:r>
            <a:endParaRPr b="0" sz="1000" u="none" strike="noStrike">
              <a:solidFill>
                <a:srgbClr val="000000"/>
              </a:solidFill>
              <a:latin typeface="Arial"/>
              <a:ea typeface="Arial"/>
              <a:cs typeface="Arial"/>
              <a:sym typeface="Arial"/>
            </a:endParaRPr>
          </a:p>
        </p:txBody>
      </p:sp>
      <p:sp>
        <p:nvSpPr>
          <p:cNvPr id="213" name="Google Shape;213;p6"/>
          <p:cNvSpPr/>
          <p:nvPr/>
        </p:nvSpPr>
        <p:spPr>
          <a:xfrm>
            <a:off x="4663440" y="2971800"/>
            <a:ext cx="4114440" cy="1874160"/>
          </a:xfrm>
          <a:prstGeom prst="rect">
            <a:avLst/>
          </a:prstGeom>
          <a:solidFill>
            <a:srgbClr val="FFFFFF"/>
          </a:solidFill>
          <a:ln cap="flat" cmpd="sng" w="9525">
            <a:solidFill>
              <a:srgbClr val="E2E8F0"/>
            </a:solidFill>
            <a:prstDash val="solid"/>
            <a:round/>
            <a:headEnd len="sm" w="sm" type="none"/>
            <a:tailEnd len="sm" w="sm" type="none"/>
          </a:ln>
          <a:effectLst>
            <a:outerShdw blurRad="63360" rotWithShape="0" algn="bl" dir="8100000" dist="25455">
              <a:srgbClr val="000000">
                <a:alpha val="7843"/>
              </a:srgbClr>
            </a:outerShdw>
          </a:effectLst>
        </p:spPr>
        <p:txBody>
          <a:bodyPr anchorCtr="0" anchor="t" bIns="45000" lIns="90000" spcFirstLastPara="1" rIns="90000" wrap="square" tIns="45000">
            <a:noAutofit/>
          </a:bodyPr>
          <a:lstStyle/>
          <a:p>
            <a:pPr indent="0" lvl="0" marL="0" marR="0" rtl="0" algn="l">
              <a:spcBef>
                <a:spcPts val="0"/>
              </a:spcBef>
              <a:spcAft>
                <a:spcPts val="0"/>
              </a:spcAft>
              <a:buNone/>
            </a:pPr>
            <a:r>
              <a:t/>
            </a:r>
            <a:endParaRPr b="0" sz="1800" u="none" strike="noStrike">
              <a:solidFill>
                <a:srgbClr val="000000"/>
              </a:solidFill>
              <a:latin typeface="Arial"/>
              <a:ea typeface="Arial"/>
              <a:cs typeface="Arial"/>
              <a:sym typeface="Arial"/>
            </a:endParaRPr>
          </a:p>
        </p:txBody>
      </p:sp>
      <p:sp>
        <p:nvSpPr>
          <p:cNvPr id="214" name="Google Shape;214;p6"/>
          <p:cNvSpPr/>
          <p:nvPr/>
        </p:nvSpPr>
        <p:spPr>
          <a:xfrm>
            <a:off x="4754880" y="3017520"/>
            <a:ext cx="3931560" cy="29232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1" lang="en-US" sz="1300" u="none" strike="noStrike">
                <a:solidFill>
                  <a:srgbClr val="0D1B2A"/>
                </a:solidFill>
                <a:latin typeface="Calibri"/>
                <a:ea typeface="Calibri"/>
                <a:cs typeface="Calibri"/>
                <a:sym typeface="Calibri"/>
              </a:rPr>
              <a:t>📊 Chiffres clés</a:t>
            </a:r>
            <a:endParaRPr b="0" sz="1300" u="none" strike="noStrike">
              <a:solidFill>
                <a:srgbClr val="000000"/>
              </a:solidFill>
              <a:latin typeface="Arial"/>
              <a:ea typeface="Arial"/>
              <a:cs typeface="Arial"/>
              <a:sym typeface="Arial"/>
            </a:endParaRPr>
          </a:p>
        </p:txBody>
      </p:sp>
      <p:sp>
        <p:nvSpPr>
          <p:cNvPr id="215" name="Google Shape;215;p6"/>
          <p:cNvSpPr/>
          <p:nvPr/>
        </p:nvSpPr>
        <p:spPr>
          <a:xfrm>
            <a:off x="4709160" y="3401640"/>
            <a:ext cx="1005480" cy="365400"/>
          </a:xfrm>
          <a:prstGeom prst="rect">
            <a:avLst/>
          </a:prstGeom>
          <a:solidFill>
            <a:srgbClr val="E85D04"/>
          </a:solidFill>
          <a:ln cap="flat" cmpd="sng" w="12700">
            <a:solidFill>
              <a:srgbClr val="E85D04"/>
            </a:solidFill>
            <a:prstDash val="solid"/>
            <a:round/>
            <a:headEnd len="sm" w="sm" type="none"/>
            <a:tailEnd len="sm" w="sm" type="none"/>
          </a:ln>
        </p:spPr>
        <p:txBody>
          <a:bodyPr anchorCtr="0" anchor="t" bIns="45000" lIns="90000" spcFirstLastPara="1" rIns="90000" wrap="square" tIns="45000">
            <a:noAutofit/>
          </a:bodyPr>
          <a:lstStyle/>
          <a:p>
            <a:pPr indent="0" lvl="0" marL="0" marR="0" rtl="0" algn="l">
              <a:spcBef>
                <a:spcPts val="0"/>
              </a:spcBef>
              <a:spcAft>
                <a:spcPts val="0"/>
              </a:spcAft>
              <a:buNone/>
            </a:pPr>
            <a:r>
              <a:t/>
            </a:r>
            <a:endParaRPr b="0" sz="1800" u="none" strike="noStrike">
              <a:solidFill>
                <a:srgbClr val="FFFFFF"/>
              </a:solidFill>
              <a:latin typeface="Arial"/>
              <a:ea typeface="Arial"/>
              <a:cs typeface="Arial"/>
              <a:sym typeface="Arial"/>
            </a:endParaRPr>
          </a:p>
        </p:txBody>
      </p:sp>
      <p:sp>
        <p:nvSpPr>
          <p:cNvPr id="216" name="Google Shape;216;p6"/>
          <p:cNvSpPr/>
          <p:nvPr/>
        </p:nvSpPr>
        <p:spPr>
          <a:xfrm>
            <a:off x="4709160" y="3401640"/>
            <a:ext cx="1005480" cy="365400"/>
          </a:xfrm>
          <a:prstGeom prst="rect">
            <a:avLst/>
          </a:prstGeom>
          <a:noFill/>
          <a:ln>
            <a:noFill/>
          </a:ln>
        </p:spPr>
        <p:txBody>
          <a:bodyPr anchorCtr="0" anchor="ctr" bIns="45000" lIns="90000" spcFirstLastPara="1" rIns="90000" wrap="square" tIns="45000">
            <a:noAutofit/>
          </a:bodyPr>
          <a:lstStyle/>
          <a:p>
            <a:pPr indent="0" lvl="0" marL="0" marR="0" rtl="0" algn="ctr">
              <a:lnSpc>
                <a:spcPct val="100000"/>
              </a:lnSpc>
              <a:spcBef>
                <a:spcPts val="0"/>
              </a:spcBef>
              <a:spcAft>
                <a:spcPts val="0"/>
              </a:spcAft>
              <a:buNone/>
            </a:pPr>
            <a:r>
              <a:rPr b="1" lang="en-US" sz="1100" u="none" strike="noStrike">
                <a:solidFill>
                  <a:srgbClr val="FFFFFF"/>
                </a:solidFill>
                <a:latin typeface="Calibri"/>
                <a:ea typeface="Calibri"/>
                <a:cs typeface="Calibri"/>
                <a:sym typeface="Calibri"/>
              </a:rPr>
              <a:t>3,4 Md</a:t>
            </a:r>
            <a:endParaRPr b="0" sz="1100" u="none" strike="noStrike">
              <a:solidFill>
                <a:srgbClr val="000000"/>
              </a:solidFill>
              <a:latin typeface="Arial"/>
              <a:ea typeface="Arial"/>
              <a:cs typeface="Arial"/>
              <a:sym typeface="Arial"/>
            </a:endParaRPr>
          </a:p>
        </p:txBody>
      </p:sp>
      <p:sp>
        <p:nvSpPr>
          <p:cNvPr id="217" name="Google Shape;217;p6"/>
          <p:cNvSpPr/>
          <p:nvPr/>
        </p:nvSpPr>
        <p:spPr>
          <a:xfrm>
            <a:off x="5806440" y="3401640"/>
            <a:ext cx="2925720" cy="36540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0" lang="en-US" sz="1000" u="none" strike="noStrike">
                <a:solidFill>
                  <a:srgbClr val="475569"/>
                </a:solidFill>
                <a:latin typeface="Calibri"/>
                <a:ea typeface="Calibri"/>
                <a:cs typeface="Calibri"/>
                <a:sym typeface="Calibri"/>
              </a:rPr>
              <a:t>emails de phishing envoyés par jour dans le monde</a:t>
            </a:r>
            <a:endParaRPr b="0" sz="1000" u="none" strike="noStrike">
              <a:solidFill>
                <a:srgbClr val="000000"/>
              </a:solidFill>
              <a:latin typeface="Arial"/>
              <a:ea typeface="Arial"/>
              <a:cs typeface="Arial"/>
              <a:sym typeface="Arial"/>
            </a:endParaRPr>
          </a:p>
        </p:txBody>
      </p:sp>
      <p:sp>
        <p:nvSpPr>
          <p:cNvPr id="218" name="Google Shape;218;p6"/>
          <p:cNvSpPr/>
          <p:nvPr/>
        </p:nvSpPr>
        <p:spPr>
          <a:xfrm>
            <a:off x="4709160" y="3858840"/>
            <a:ext cx="1005480" cy="365400"/>
          </a:xfrm>
          <a:prstGeom prst="rect">
            <a:avLst/>
          </a:prstGeom>
          <a:solidFill>
            <a:srgbClr val="E85D04"/>
          </a:solidFill>
          <a:ln cap="flat" cmpd="sng" w="12700">
            <a:solidFill>
              <a:srgbClr val="E85D04"/>
            </a:solidFill>
            <a:prstDash val="solid"/>
            <a:round/>
            <a:headEnd len="sm" w="sm" type="none"/>
            <a:tailEnd len="sm" w="sm" type="none"/>
          </a:ln>
        </p:spPr>
        <p:txBody>
          <a:bodyPr anchorCtr="0" anchor="t" bIns="45000" lIns="90000" spcFirstLastPara="1" rIns="90000" wrap="square" tIns="45000">
            <a:noAutofit/>
          </a:bodyPr>
          <a:lstStyle/>
          <a:p>
            <a:pPr indent="0" lvl="0" marL="0" marR="0" rtl="0" algn="l">
              <a:spcBef>
                <a:spcPts val="0"/>
              </a:spcBef>
              <a:spcAft>
                <a:spcPts val="0"/>
              </a:spcAft>
              <a:buNone/>
            </a:pPr>
            <a:r>
              <a:t/>
            </a:r>
            <a:endParaRPr b="0" sz="1800" u="none" strike="noStrike">
              <a:solidFill>
                <a:srgbClr val="FFFFFF"/>
              </a:solidFill>
              <a:latin typeface="Arial"/>
              <a:ea typeface="Arial"/>
              <a:cs typeface="Arial"/>
              <a:sym typeface="Arial"/>
            </a:endParaRPr>
          </a:p>
        </p:txBody>
      </p:sp>
      <p:sp>
        <p:nvSpPr>
          <p:cNvPr id="219" name="Google Shape;219;p6"/>
          <p:cNvSpPr/>
          <p:nvPr/>
        </p:nvSpPr>
        <p:spPr>
          <a:xfrm>
            <a:off x="4709160" y="3858840"/>
            <a:ext cx="1005480" cy="365400"/>
          </a:xfrm>
          <a:prstGeom prst="rect">
            <a:avLst/>
          </a:prstGeom>
          <a:noFill/>
          <a:ln>
            <a:noFill/>
          </a:ln>
        </p:spPr>
        <p:txBody>
          <a:bodyPr anchorCtr="0" anchor="ctr" bIns="45000" lIns="90000" spcFirstLastPara="1" rIns="90000" wrap="square" tIns="45000">
            <a:noAutofit/>
          </a:bodyPr>
          <a:lstStyle/>
          <a:p>
            <a:pPr indent="0" lvl="0" marL="0" marR="0" rtl="0" algn="ctr">
              <a:lnSpc>
                <a:spcPct val="100000"/>
              </a:lnSpc>
              <a:spcBef>
                <a:spcPts val="0"/>
              </a:spcBef>
              <a:spcAft>
                <a:spcPts val="0"/>
              </a:spcAft>
              <a:buNone/>
            </a:pPr>
            <a:r>
              <a:rPr b="1" lang="en-US" sz="1100" u="none" strike="noStrike">
                <a:solidFill>
                  <a:srgbClr val="FFFFFF"/>
                </a:solidFill>
                <a:latin typeface="Calibri"/>
                <a:ea typeface="Calibri"/>
                <a:cs typeface="Calibri"/>
                <a:sym typeface="Calibri"/>
              </a:rPr>
              <a:t>74%</a:t>
            </a:r>
            <a:endParaRPr b="0" sz="1100" u="none" strike="noStrike">
              <a:solidFill>
                <a:srgbClr val="000000"/>
              </a:solidFill>
              <a:latin typeface="Arial"/>
              <a:ea typeface="Arial"/>
              <a:cs typeface="Arial"/>
              <a:sym typeface="Arial"/>
            </a:endParaRPr>
          </a:p>
        </p:txBody>
      </p:sp>
      <p:sp>
        <p:nvSpPr>
          <p:cNvPr id="220" name="Google Shape;220;p6"/>
          <p:cNvSpPr/>
          <p:nvPr/>
        </p:nvSpPr>
        <p:spPr>
          <a:xfrm>
            <a:off x="5806440" y="3858840"/>
            <a:ext cx="2925720" cy="36540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0" lang="en-US" sz="1000" u="none" strike="noStrike">
                <a:solidFill>
                  <a:srgbClr val="475569"/>
                </a:solidFill>
                <a:latin typeface="Calibri"/>
                <a:ea typeface="Calibri"/>
                <a:cs typeface="Calibri"/>
                <a:sym typeface="Calibri"/>
              </a:rPr>
              <a:t>des entreprises touchées par phishing en 2023 (rapport ANSSI)</a:t>
            </a:r>
            <a:endParaRPr b="0" sz="1000" u="none" strike="noStrike">
              <a:solidFill>
                <a:srgbClr val="000000"/>
              </a:solidFill>
              <a:latin typeface="Arial"/>
              <a:ea typeface="Arial"/>
              <a:cs typeface="Arial"/>
              <a:sym typeface="Arial"/>
            </a:endParaRPr>
          </a:p>
        </p:txBody>
      </p:sp>
      <p:sp>
        <p:nvSpPr>
          <p:cNvPr id="221" name="Google Shape;221;p6"/>
          <p:cNvSpPr/>
          <p:nvPr/>
        </p:nvSpPr>
        <p:spPr>
          <a:xfrm>
            <a:off x="4709160" y="4316040"/>
            <a:ext cx="1005480" cy="365400"/>
          </a:xfrm>
          <a:prstGeom prst="rect">
            <a:avLst/>
          </a:prstGeom>
          <a:solidFill>
            <a:srgbClr val="E85D04"/>
          </a:solidFill>
          <a:ln cap="flat" cmpd="sng" w="12700">
            <a:solidFill>
              <a:srgbClr val="E85D04"/>
            </a:solidFill>
            <a:prstDash val="solid"/>
            <a:round/>
            <a:headEnd len="sm" w="sm" type="none"/>
            <a:tailEnd len="sm" w="sm" type="none"/>
          </a:ln>
        </p:spPr>
        <p:txBody>
          <a:bodyPr anchorCtr="0" anchor="t" bIns="45000" lIns="90000" spcFirstLastPara="1" rIns="90000" wrap="square" tIns="45000">
            <a:noAutofit/>
          </a:bodyPr>
          <a:lstStyle/>
          <a:p>
            <a:pPr indent="0" lvl="0" marL="0" marR="0" rtl="0" algn="l">
              <a:spcBef>
                <a:spcPts val="0"/>
              </a:spcBef>
              <a:spcAft>
                <a:spcPts val="0"/>
              </a:spcAft>
              <a:buNone/>
            </a:pPr>
            <a:r>
              <a:t/>
            </a:r>
            <a:endParaRPr b="0" sz="1800" u="none" strike="noStrike">
              <a:solidFill>
                <a:srgbClr val="FFFFFF"/>
              </a:solidFill>
              <a:latin typeface="Arial"/>
              <a:ea typeface="Arial"/>
              <a:cs typeface="Arial"/>
              <a:sym typeface="Arial"/>
            </a:endParaRPr>
          </a:p>
        </p:txBody>
      </p:sp>
      <p:sp>
        <p:nvSpPr>
          <p:cNvPr id="222" name="Google Shape;222;p6"/>
          <p:cNvSpPr/>
          <p:nvPr/>
        </p:nvSpPr>
        <p:spPr>
          <a:xfrm>
            <a:off x="4709160" y="4316040"/>
            <a:ext cx="1005480" cy="365400"/>
          </a:xfrm>
          <a:prstGeom prst="rect">
            <a:avLst/>
          </a:prstGeom>
          <a:noFill/>
          <a:ln>
            <a:noFill/>
          </a:ln>
        </p:spPr>
        <p:txBody>
          <a:bodyPr anchorCtr="0" anchor="ctr" bIns="45000" lIns="90000" spcFirstLastPara="1" rIns="90000" wrap="square" tIns="45000">
            <a:noAutofit/>
          </a:bodyPr>
          <a:lstStyle/>
          <a:p>
            <a:pPr indent="0" lvl="0" marL="0" marR="0" rtl="0" algn="ctr">
              <a:lnSpc>
                <a:spcPct val="100000"/>
              </a:lnSpc>
              <a:spcBef>
                <a:spcPts val="0"/>
              </a:spcBef>
              <a:spcAft>
                <a:spcPts val="0"/>
              </a:spcAft>
              <a:buNone/>
            </a:pPr>
            <a:r>
              <a:rPr b="1" lang="en-US" sz="1100" u="none" strike="noStrike">
                <a:solidFill>
                  <a:srgbClr val="FFFFFF"/>
                </a:solidFill>
                <a:latin typeface="Calibri"/>
                <a:ea typeface="Calibri"/>
                <a:cs typeface="Calibri"/>
                <a:sym typeface="Calibri"/>
              </a:rPr>
              <a:t>97%</a:t>
            </a:r>
            <a:endParaRPr b="0" sz="1100" u="none" strike="noStrike">
              <a:solidFill>
                <a:srgbClr val="000000"/>
              </a:solidFill>
              <a:latin typeface="Arial"/>
              <a:ea typeface="Arial"/>
              <a:cs typeface="Arial"/>
              <a:sym typeface="Arial"/>
            </a:endParaRPr>
          </a:p>
        </p:txBody>
      </p:sp>
      <p:sp>
        <p:nvSpPr>
          <p:cNvPr id="223" name="Google Shape;223;p6"/>
          <p:cNvSpPr/>
          <p:nvPr/>
        </p:nvSpPr>
        <p:spPr>
          <a:xfrm>
            <a:off x="5806440" y="4316040"/>
            <a:ext cx="2925720" cy="36540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0" lang="en-US" sz="1000" u="none" strike="noStrike">
                <a:solidFill>
                  <a:srgbClr val="475569"/>
                </a:solidFill>
                <a:latin typeface="Calibri"/>
                <a:ea typeface="Calibri"/>
                <a:cs typeface="Calibri"/>
                <a:sym typeface="Calibri"/>
              </a:rPr>
              <a:t>des utilisateurs sont incapables d'identifier tout phishing</a:t>
            </a:r>
            <a:endParaRPr b="0" sz="1000" u="none" strike="noStrike">
              <a:solidFill>
                <a:srgbClr val="000000"/>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0F4F8"/>
        </a:solidFill>
      </p:bgPr>
    </p:bg>
    <p:spTree>
      <p:nvGrpSpPr>
        <p:cNvPr id="228" name="Shape 228"/>
        <p:cNvGrpSpPr/>
        <p:nvPr/>
      </p:nvGrpSpPr>
      <p:grpSpPr>
        <a:xfrm>
          <a:off x="0" y="0"/>
          <a:ext cx="0" cy="0"/>
          <a:chOff x="0" y="0"/>
          <a:chExt cx="0" cy="0"/>
        </a:xfrm>
      </p:grpSpPr>
      <p:sp>
        <p:nvSpPr>
          <p:cNvPr id="229" name="Google Shape;229;p7"/>
          <p:cNvSpPr/>
          <p:nvPr/>
        </p:nvSpPr>
        <p:spPr>
          <a:xfrm>
            <a:off x="0" y="0"/>
            <a:ext cx="9143640" cy="776880"/>
          </a:xfrm>
          <a:prstGeom prst="rect">
            <a:avLst/>
          </a:prstGeom>
          <a:solidFill>
            <a:srgbClr val="0D1B2A"/>
          </a:solidFill>
          <a:ln cap="flat" cmpd="sng" w="12700">
            <a:solidFill>
              <a:srgbClr val="0D1B2A"/>
            </a:solidFill>
            <a:prstDash val="solid"/>
            <a:round/>
            <a:headEnd len="sm" w="sm" type="none"/>
            <a:tailEnd len="sm" w="sm" type="none"/>
          </a:ln>
        </p:spPr>
        <p:txBody>
          <a:bodyPr anchorCtr="0" anchor="t" bIns="45000" lIns="90000" spcFirstLastPara="1" rIns="90000" wrap="square" tIns="45000">
            <a:noAutofit/>
          </a:bodyPr>
          <a:lstStyle/>
          <a:p>
            <a:pPr indent="0" lvl="0" marL="0" marR="0" rtl="0" algn="l">
              <a:spcBef>
                <a:spcPts val="0"/>
              </a:spcBef>
              <a:spcAft>
                <a:spcPts val="0"/>
              </a:spcAft>
              <a:buNone/>
            </a:pPr>
            <a:r>
              <a:t/>
            </a:r>
            <a:endParaRPr b="0" sz="1800" u="none" strike="noStrike">
              <a:solidFill>
                <a:srgbClr val="FFFFFF"/>
              </a:solidFill>
              <a:latin typeface="Arial"/>
              <a:ea typeface="Arial"/>
              <a:cs typeface="Arial"/>
              <a:sym typeface="Arial"/>
            </a:endParaRPr>
          </a:p>
        </p:txBody>
      </p:sp>
      <p:sp>
        <p:nvSpPr>
          <p:cNvPr id="230" name="Google Shape;230;p7"/>
          <p:cNvSpPr/>
          <p:nvPr/>
        </p:nvSpPr>
        <p:spPr>
          <a:xfrm>
            <a:off x="0" y="0"/>
            <a:ext cx="502560" cy="776880"/>
          </a:xfrm>
          <a:prstGeom prst="rect">
            <a:avLst/>
          </a:prstGeom>
          <a:solidFill>
            <a:srgbClr val="E85D04"/>
          </a:solidFill>
          <a:ln cap="flat" cmpd="sng" w="12700">
            <a:solidFill>
              <a:srgbClr val="E85D04"/>
            </a:solidFill>
            <a:prstDash val="solid"/>
            <a:round/>
            <a:headEnd len="sm" w="sm" type="none"/>
            <a:tailEnd len="sm" w="sm" type="none"/>
          </a:ln>
        </p:spPr>
        <p:txBody>
          <a:bodyPr anchorCtr="0" anchor="t" bIns="45000" lIns="90000" spcFirstLastPara="1" rIns="90000" wrap="square" tIns="45000">
            <a:noAutofit/>
          </a:bodyPr>
          <a:lstStyle/>
          <a:p>
            <a:pPr indent="0" lvl="0" marL="0" marR="0" rtl="0" algn="l">
              <a:spcBef>
                <a:spcPts val="0"/>
              </a:spcBef>
              <a:spcAft>
                <a:spcPts val="0"/>
              </a:spcAft>
              <a:buNone/>
            </a:pPr>
            <a:r>
              <a:t/>
            </a:r>
            <a:endParaRPr b="0" sz="1800" u="none" strike="noStrike">
              <a:solidFill>
                <a:srgbClr val="FFFFFF"/>
              </a:solidFill>
              <a:latin typeface="Arial"/>
              <a:ea typeface="Arial"/>
              <a:cs typeface="Arial"/>
              <a:sym typeface="Arial"/>
            </a:endParaRPr>
          </a:p>
        </p:txBody>
      </p:sp>
      <p:sp>
        <p:nvSpPr>
          <p:cNvPr id="231" name="Google Shape;231;p7"/>
          <p:cNvSpPr/>
          <p:nvPr/>
        </p:nvSpPr>
        <p:spPr>
          <a:xfrm>
            <a:off x="0" y="0"/>
            <a:ext cx="502560" cy="776880"/>
          </a:xfrm>
          <a:prstGeom prst="rect">
            <a:avLst/>
          </a:prstGeom>
          <a:noFill/>
          <a:ln>
            <a:noFill/>
          </a:ln>
        </p:spPr>
        <p:txBody>
          <a:bodyPr anchorCtr="0" anchor="ctr" bIns="45000" lIns="90000" spcFirstLastPara="1" rIns="90000" wrap="square" tIns="45000">
            <a:noAutofit/>
          </a:bodyPr>
          <a:lstStyle/>
          <a:p>
            <a:pPr indent="0" lvl="0" marL="0" marR="0" rtl="0" algn="ctr">
              <a:lnSpc>
                <a:spcPct val="100000"/>
              </a:lnSpc>
              <a:spcBef>
                <a:spcPts val="0"/>
              </a:spcBef>
              <a:spcAft>
                <a:spcPts val="0"/>
              </a:spcAft>
              <a:buNone/>
            </a:pPr>
            <a:r>
              <a:rPr b="1" lang="en-US" sz="1300" u="none" strike="noStrike">
                <a:solidFill>
                  <a:srgbClr val="FFFFFF"/>
                </a:solidFill>
                <a:latin typeface="Calibri"/>
                <a:ea typeface="Calibri"/>
                <a:cs typeface="Calibri"/>
                <a:sym typeface="Calibri"/>
              </a:rPr>
              <a:t>03</a:t>
            </a:r>
            <a:endParaRPr b="0" sz="1300" u="none" strike="noStrike">
              <a:solidFill>
                <a:srgbClr val="000000"/>
              </a:solidFill>
              <a:latin typeface="Arial"/>
              <a:ea typeface="Arial"/>
              <a:cs typeface="Arial"/>
              <a:sym typeface="Arial"/>
            </a:endParaRPr>
          </a:p>
        </p:txBody>
      </p:sp>
      <p:sp>
        <p:nvSpPr>
          <p:cNvPr id="232" name="Google Shape;232;p7"/>
          <p:cNvSpPr/>
          <p:nvPr/>
        </p:nvSpPr>
        <p:spPr>
          <a:xfrm>
            <a:off x="594360" y="0"/>
            <a:ext cx="8412120" cy="77688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1" lang="en-US" sz="2000" u="none" strike="noStrike">
                <a:solidFill>
                  <a:srgbClr val="FFFFFF"/>
                </a:solidFill>
                <a:latin typeface="Calibri"/>
                <a:ea typeface="Calibri"/>
                <a:cs typeface="Calibri"/>
                <a:sym typeface="Calibri"/>
              </a:rPr>
              <a:t>🔄  Mises à jour — Pourquoi c'est vital ?</a:t>
            </a:r>
            <a:endParaRPr b="0" sz="2000" u="none" strike="noStrike">
              <a:solidFill>
                <a:srgbClr val="000000"/>
              </a:solidFill>
              <a:latin typeface="Arial"/>
              <a:ea typeface="Arial"/>
              <a:cs typeface="Arial"/>
              <a:sym typeface="Arial"/>
            </a:endParaRPr>
          </a:p>
        </p:txBody>
      </p:sp>
      <p:sp>
        <p:nvSpPr>
          <p:cNvPr id="233" name="Google Shape;233;p7"/>
          <p:cNvSpPr/>
          <p:nvPr/>
        </p:nvSpPr>
        <p:spPr>
          <a:xfrm>
            <a:off x="320050" y="914400"/>
            <a:ext cx="8595900" cy="1416900"/>
          </a:xfrm>
          <a:prstGeom prst="rect">
            <a:avLst/>
          </a:prstGeom>
          <a:solidFill>
            <a:srgbClr val="FFFFFF"/>
          </a:solidFill>
          <a:ln cap="flat" cmpd="sng" w="9525">
            <a:solidFill>
              <a:srgbClr val="E2E8F0"/>
            </a:solidFill>
            <a:prstDash val="solid"/>
            <a:round/>
            <a:headEnd len="sm" w="sm" type="none"/>
            <a:tailEnd len="sm" w="sm" type="none"/>
          </a:ln>
          <a:effectLst>
            <a:outerShdw blurRad="63360" rotWithShape="0" algn="bl" dir="8100000" dist="25455">
              <a:srgbClr val="000000">
                <a:alpha val="7843"/>
              </a:srgbClr>
            </a:outerShdw>
          </a:effectLst>
        </p:spPr>
        <p:txBody>
          <a:bodyPr anchorCtr="0" anchor="t" bIns="45000" lIns="90000" spcFirstLastPara="1" rIns="90000" wrap="square" tIns="45000">
            <a:noAutofit/>
          </a:bodyPr>
          <a:lstStyle/>
          <a:p>
            <a:pPr indent="0" lvl="0" marL="0" marR="0" rtl="0" algn="l">
              <a:spcBef>
                <a:spcPts val="0"/>
              </a:spcBef>
              <a:spcAft>
                <a:spcPts val="0"/>
              </a:spcAft>
              <a:buNone/>
            </a:pPr>
            <a:r>
              <a:t/>
            </a:r>
            <a:endParaRPr b="0" sz="1800" u="none" strike="noStrike">
              <a:solidFill>
                <a:srgbClr val="000000"/>
              </a:solidFill>
              <a:latin typeface="Arial"/>
              <a:ea typeface="Arial"/>
              <a:cs typeface="Arial"/>
              <a:sym typeface="Arial"/>
            </a:endParaRPr>
          </a:p>
        </p:txBody>
      </p:sp>
      <p:sp>
        <p:nvSpPr>
          <p:cNvPr id="234" name="Google Shape;234;p7"/>
          <p:cNvSpPr/>
          <p:nvPr/>
        </p:nvSpPr>
        <p:spPr>
          <a:xfrm>
            <a:off x="457200" y="960120"/>
            <a:ext cx="8229240" cy="31968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1" lang="en-US" sz="1300" u="none" strike="noStrike">
                <a:solidFill>
                  <a:srgbClr val="0D1B2A"/>
                </a:solidFill>
                <a:latin typeface="Calibri"/>
                <a:ea typeface="Calibri"/>
                <a:cs typeface="Calibri"/>
                <a:sym typeface="Calibri"/>
              </a:rPr>
              <a:t>Qu'est-ce qu'une mise à jour corrige ?</a:t>
            </a:r>
            <a:endParaRPr b="0" sz="1300" u="none" strike="noStrike">
              <a:solidFill>
                <a:srgbClr val="000000"/>
              </a:solidFill>
              <a:latin typeface="Arial"/>
              <a:ea typeface="Arial"/>
              <a:cs typeface="Arial"/>
              <a:sym typeface="Arial"/>
            </a:endParaRPr>
          </a:p>
        </p:txBody>
      </p:sp>
      <p:sp>
        <p:nvSpPr>
          <p:cNvPr id="235" name="Google Shape;235;p7"/>
          <p:cNvSpPr/>
          <p:nvPr/>
        </p:nvSpPr>
        <p:spPr>
          <a:xfrm>
            <a:off x="457200" y="1334880"/>
            <a:ext cx="1599840" cy="868320"/>
          </a:xfrm>
          <a:prstGeom prst="roundRect">
            <a:avLst>
              <a:gd fmla="val 7368" name="adj"/>
            </a:avLst>
          </a:prstGeom>
          <a:solidFill>
            <a:srgbClr val="FEE2E2"/>
          </a:solidFill>
          <a:ln cap="flat" cmpd="sng" w="9525">
            <a:solidFill>
              <a:srgbClr val="DC2626"/>
            </a:solidFill>
            <a:prstDash val="solid"/>
            <a:round/>
            <a:headEnd len="sm" w="sm" type="none"/>
            <a:tailEnd len="sm" w="sm" type="none"/>
          </a:ln>
        </p:spPr>
        <p:txBody>
          <a:bodyPr anchorCtr="0" anchor="t" bIns="45000" lIns="90000" spcFirstLastPara="1" rIns="90000" wrap="square" tIns="45000">
            <a:noAutofit/>
          </a:bodyPr>
          <a:lstStyle/>
          <a:p>
            <a:pPr indent="0" lvl="0" marL="0" marR="0" rtl="0" algn="l">
              <a:spcBef>
                <a:spcPts val="0"/>
              </a:spcBef>
              <a:spcAft>
                <a:spcPts val="0"/>
              </a:spcAft>
              <a:buNone/>
            </a:pPr>
            <a:r>
              <a:t/>
            </a:r>
            <a:endParaRPr b="0" sz="1800" u="none" strike="noStrike">
              <a:solidFill>
                <a:srgbClr val="000000"/>
              </a:solidFill>
              <a:latin typeface="Arial"/>
              <a:ea typeface="Arial"/>
              <a:cs typeface="Arial"/>
              <a:sym typeface="Arial"/>
            </a:endParaRPr>
          </a:p>
        </p:txBody>
      </p:sp>
      <p:sp>
        <p:nvSpPr>
          <p:cNvPr id="236" name="Google Shape;236;p7"/>
          <p:cNvSpPr/>
          <p:nvPr/>
        </p:nvSpPr>
        <p:spPr>
          <a:xfrm>
            <a:off x="457200" y="1353240"/>
            <a:ext cx="1599840" cy="383760"/>
          </a:xfrm>
          <a:prstGeom prst="rect">
            <a:avLst/>
          </a:prstGeom>
          <a:noFill/>
          <a:ln>
            <a:noFill/>
          </a:ln>
        </p:spPr>
        <p:txBody>
          <a:bodyPr anchorCtr="0" anchor="ctr" bIns="45000" lIns="90000" spcFirstLastPara="1" rIns="90000" wrap="square" tIns="45000">
            <a:noAutofit/>
          </a:bodyPr>
          <a:lstStyle/>
          <a:p>
            <a:pPr indent="0" lvl="0" marL="0" marR="0" rtl="0" algn="ctr">
              <a:lnSpc>
                <a:spcPct val="100000"/>
              </a:lnSpc>
              <a:spcBef>
                <a:spcPts val="0"/>
              </a:spcBef>
              <a:spcAft>
                <a:spcPts val="0"/>
              </a:spcAft>
              <a:buNone/>
            </a:pPr>
            <a:r>
              <a:rPr b="0" lang="en-US" sz="1800" u="none" strike="noStrike">
                <a:solidFill>
                  <a:srgbClr val="000000"/>
                </a:solidFill>
                <a:latin typeface="Calibri"/>
                <a:ea typeface="Calibri"/>
                <a:cs typeface="Calibri"/>
                <a:sym typeface="Calibri"/>
              </a:rPr>
              <a:t>🐛</a:t>
            </a:r>
            <a:endParaRPr b="0" sz="1800" u="none" strike="noStrike">
              <a:solidFill>
                <a:srgbClr val="000000"/>
              </a:solidFill>
              <a:latin typeface="Arial"/>
              <a:ea typeface="Arial"/>
              <a:cs typeface="Arial"/>
              <a:sym typeface="Arial"/>
            </a:endParaRPr>
          </a:p>
        </p:txBody>
      </p:sp>
      <p:sp>
        <p:nvSpPr>
          <p:cNvPr id="237" name="Google Shape;237;p7"/>
          <p:cNvSpPr/>
          <p:nvPr/>
        </p:nvSpPr>
        <p:spPr>
          <a:xfrm>
            <a:off x="457200" y="1719000"/>
            <a:ext cx="1599840" cy="438480"/>
          </a:xfrm>
          <a:prstGeom prst="rect">
            <a:avLst/>
          </a:prstGeom>
          <a:noFill/>
          <a:ln>
            <a:noFill/>
          </a:ln>
        </p:spPr>
        <p:txBody>
          <a:bodyPr anchorCtr="0" anchor="ctr" bIns="45000" lIns="90000" spcFirstLastPara="1" rIns="90000" wrap="square" tIns="45000">
            <a:noAutofit/>
          </a:bodyPr>
          <a:lstStyle/>
          <a:p>
            <a:pPr indent="0" lvl="0" marL="0" marR="0" rtl="0" algn="ctr">
              <a:lnSpc>
                <a:spcPct val="100000"/>
              </a:lnSpc>
              <a:spcBef>
                <a:spcPts val="0"/>
              </a:spcBef>
              <a:spcAft>
                <a:spcPts val="0"/>
              </a:spcAft>
              <a:buNone/>
            </a:pPr>
            <a:r>
              <a:rPr b="1" lang="en-US" sz="950" u="none" strike="noStrike">
                <a:solidFill>
                  <a:srgbClr val="DC2626"/>
                </a:solidFill>
                <a:latin typeface="Calibri"/>
                <a:ea typeface="Calibri"/>
                <a:cs typeface="Calibri"/>
                <a:sym typeface="Calibri"/>
              </a:rPr>
              <a:t>Failles</a:t>
            </a:r>
            <a:endParaRPr b="0" sz="950" u="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None/>
            </a:pPr>
            <a:r>
              <a:rPr b="1" lang="en-US" sz="950" u="none" strike="noStrike">
                <a:solidFill>
                  <a:srgbClr val="DC2626"/>
                </a:solidFill>
                <a:latin typeface="Calibri"/>
                <a:ea typeface="Calibri"/>
                <a:cs typeface="Calibri"/>
                <a:sym typeface="Calibri"/>
              </a:rPr>
              <a:t>de sécurité</a:t>
            </a:r>
            <a:endParaRPr b="0" sz="950" u="none" strike="noStrike">
              <a:solidFill>
                <a:srgbClr val="000000"/>
              </a:solidFill>
              <a:latin typeface="Arial"/>
              <a:ea typeface="Arial"/>
              <a:cs typeface="Arial"/>
              <a:sym typeface="Arial"/>
            </a:endParaRPr>
          </a:p>
        </p:txBody>
      </p:sp>
      <p:sp>
        <p:nvSpPr>
          <p:cNvPr id="238" name="Google Shape;238;p7"/>
          <p:cNvSpPr/>
          <p:nvPr/>
        </p:nvSpPr>
        <p:spPr>
          <a:xfrm>
            <a:off x="2157840" y="1334880"/>
            <a:ext cx="1599840" cy="868320"/>
          </a:xfrm>
          <a:prstGeom prst="roundRect">
            <a:avLst>
              <a:gd fmla="val 7368" name="adj"/>
            </a:avLst>
          </a:prstGeom>
          <a:solidFill>
            <a:srgbClr val="EFF6FF"/>
          </a:solidFill>
          <a:ln cap="flat" cmpd="sng" w="9525">
            <a:solidFill>
              <a:srgbClr val="2B7CC1"/>
            </a:solidFill>
            <a:prstDash val="solid"/>
            <a:round/>
            <a:headEnd len="sm" w="sm" type="none"/>
            <a:tailEnd len="sm" w="sm" type="none"/>
          </a:ln>
        </p:spPr>
        <p:txBody>
          <a:bodyPr anchorCtr="0" anchor="t" bIns="45000" lIns="90000" spcFirstLastPara="1" rIns="90000" wrap="square" tIns="45000">
            <a:noAutofit/>
          </a:bodyPr>
          <a:lstStyle/>
          <a:p>
            <a:pPr indent="0" lvl="0" marL="0" marR="0" rtl="0" algn="l">
              <a:spcBef>
                <a:spcPts val="0"/>
              </a:spcBef>
              <a:spcAft>
                <a:spcPts val="0"/>
              </a:spcAft>
              <a:buNone/>
            </a:pPr>
            <a:r>
              <a:t/>
            </a:r>
            <a:endParaRPr b="0" sz="1800" u="none" strike="noStrike">
              <a:solidFill>
                <a:srgbClr val="000000"/>
              </a:solidFill>
              <a:latin typeface="Arial"/>
              <a:ea typeface="Arial"/>
              <a:cs typeface="Arial"/>
              <a:sym typeface="Arial"/>
            </a:endParaRPr>
          </a:p>
        </p:txBody>
      </p:sp>
      <p:sp>
        <p:nvSpPr>
          <p:cNvPr id="239" name="Google Shape;239;p7"/>
          <p:cNvSpPr/>
          <p:nvPr/>
        </p:nvSpPr>
        <p:spPr>
          <a:xfrm>
            <a:off x="2157840" y="1353240"/>
            <a:ext cx="1599840" cy="383760"/>
          </a:xfrm>
          <a:prstGeom prst="rect">
            <a:avLst/>
          </a:prstGeom>
          <a:noFill/>
          <a:ln>
            <a:noFill/>
          </a:ln>
        </p:spPr>
        <p:txBody>
          <a:bodyPr anchorCtr="0" anchor="ctr" bIns="45000" lIns="90000" spcFirstLastPara="1" rIns="90000" wrap="square" tIns="45000">
            <a:noAutofit/>
          </a:bodyPr>
          <a:lstStyle/>
          <a:p>
            <a:pPr indent="0" lvl="0" marL="0" marR="0" rtl="0" algn="ctr">
              <a:lnSpc>
                <a:spcPct val="100000"/>
              </a:lnSpc>
              <a:spcBef>
                <a:spcPts val="0"/>
              </a:spcBef>
              <a:spcAft>
                <a:spcPts val="0"/>
              </a:spcAft>
              <a:buNone/>
            </a:pPr>
            <a:r>
              <a:rPr b="0" lang="en-US" sz="1800" u="none" strike="noStrike">
                <a:solidFill>
                  <a:srgbClr val="000000"/>
                </a:solidFill>
                <a:latin typeface="Calibri"/>
                <a:ea typeface="Calibri"/>
                <a:cs typeface="Calibri"/>
                <a:sym typeface="Calibri"/>
              </a:rPr>
              <a:t>⚡</a:t>
            </a:r>
            <a:endParaRPr b="0" sz="1800" u="none" strike="noStrike">
              <a:solidFill>
                <a:srgbClr val="000000"/>
              </a:solidFill>
              <a:latin typeface="Arial"/>
              <a:ea typeface="Arial"/>
              <a:cs typeface="Arial"/>
              <a:sym typeface="Arial"/>
            </a:endParaRPr>
          </a:p>
        </p:txBody>
      </p:sp>
      <p:sp>
        <p:nvSpPr>
          <p:cNvPr id="240" name="Google Shape;240;p7"/>
          <p:cNvSpPr/>
          <p:nvPr/>
        </p:nvSpPr>
        <p:spPr>
          <a:xfrm>
            <a:off x="2157840" y="1719000"/>
            <a:ext cx="1599840" cy="438480"/>
          </a:xfrm>
          <a:prstGeom prst="rect">
            <a:avLst/>
          </a:prstGeom>
          <a:noFill/>
          <a:ln>
            <a:noFill/>
          </a:ln>
        </p:spPr>
        <p:txBody>
          <a:bodyPr anchorCtr="0" anchor="ctr" bIns="45000" lIns="90000" spcFirstLastPara="1" rIns="90000" wrap="square" tIns="45000">
            <a:noAutofit/>
          </a:bodyPr>
          <a:lstStyle/>
          <a:p>
            <a:pPr indent="0" lvl="0" marL="0" marR="0" rtl="0" algn="ctr">
              <a:lnSpc>
                <a:spcPct val="100000"/>
              </a:lnSpc>
              <a:spcBef>
                <a:spcPts val="0"/>
              </a:spcBef>
              <a:spcAft>
                <a:spcPts val="0"/>
              </a:spcAft>
              <a:buNone/>
            </a:pPr>
            <a:r>
              <a:rPr b="0" lang="en-US" sz="950" u="none" strike="noStrike">
                <a:solidFill>
                  <a:srgbClr val="475569"/>
                </a:solidFill>
                <a:latin typeface="Calibri"/>
                <a:ea typeface="Calibri"/>
                <a:cs typeface="Calibri"/>
                <a:sym typeface="Calibri"/>
              </a:rPr>
              <a:t>Bugs</a:t>
            </a:r>
            <a:endParaRPr b="0" sz="950" u="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None/>
            </a:pPr>
            <a:r>
              <a:rPr b="0" lang="en-US" sz="950" u="none" strike="noStrike">
                <a:solidFill>
                  <a:srgbClr val="475569"/>
                </a:solidFill>
                <a:latin typeface="Calibri"/>
                <a:ea typeface="Calibri"/>
                <a:cs typeface="Calibri"/>
                <a:sym typeface="Calibri"/>
              </a:rPr>
              <a:t>et plantages</a:t>
            </a:r>
            <a:endParaRPr b="0" sz="950" u="none" strike="noStrike">
              <a:solidFill>
                <a:srgbClr val="000000"/>
              </a:solidFill>
              <a:latin typeface="Arial"/>
              <a:ea typeface="Arial"/>
              <a:cs typeface="Arial"/>
              <a:sym typeface="Arial"/>
            </a:endParaRPr>
          </a:p>
        </p:txBody>
      </p:sp>
      <p:sp>
        <p:nvSpPr>
          <p:cNvPr id="241" name="Google Shape;241;p7"/>
          <p:cNvSpPr/>
          <p:nvPr/>
        </p:nvSpPr>
        <p:spPr>
          <a:xfrm>
            <a:off x="3858840" y="1334880"/>
            <a:ext cx="1599840" cy="868320"/>
          </a:xfrm>
          <a:prstGeom prst="roundRect">
            <a:avLst>
              <a:gd fmla="val 7368" name="adj"/>
            </a:avLst>
          </a:prstGeom>
          <a:solidFill>
            <a:srgbClr val="EFF6FF"/>
          </a:solidFill>
          <a:ln cap="flat" cmpd="sng" w="9525">
            <a:solidFill>
              <a:srgbClr val="2B7CC1"/>
            </a:solidFill>
            <a:prstDash val="solid"/>
            <a:round/>
            <a:headEnd len="sm" w="sm" type="none"/>
            <a:tailEnd len="sm" w="sm" type="none"/>
          </a:ln>
        </p:spPr>
        <p:txBody>
          <a:bodyPr anchorCtr="0" anchor="t" bIns="45000" lIns="90000" spcFirstLastPara="1" rIns="90000" wrap="square" tIns="45000">
            <a:noAutofit/>
          </a:bodyPr>
          <a:lstStyle/>
          <a:p>
            <a:pPr indent="0" lvl="0" marL="0" marR="0" rtl="0" algn="l">
              <a:spcBef>
                <a:spcPts val="0"/>
              </a:spcBef>
              <a:spcAft>
                <a:spcPts val="0"/>
              </a:spcAft>
              <a:buNone/>
            </a:pPr>
            <a:r>
              <a:t/>
            </a:r>
            <a:endParaRPr b="0" sz="1800" u="none" strike="noStrike">
              <a:solidFill>
                <a:srgbClr val="000000"/>
              </a:solidFill>
              <a:latin typeface="Arial"/>
              <a:ea typeface="Arial"/>
              <a:cs typeface="Arial"/>
              <a:sym typeface="Arial"/>
            </a:endParaRPr>
          </a:p>
        </p:txBody>
      </p:sp>
      <p:sp>
        <p:nvSpPr>
          <p:cNvPr id="242" name="Google Shape;242;p7"/>
          <p:cNvSpPr/>
          <p:nvPr/>
        </p:nvSpPr>
        <p:spPr>
          <a:xfrm>
            <a:off x="3858840" y="1353240"/>
            <a:ext cx="1599840" cy="383760"/>
          </a:xfrm>
          <a:prstGeom prst="rect">
            <a:avLst/>
          </a:prstGeom>
          <a:noFill/>
          <a:ln>
            <a:noFill/>
          </a:ln>
        </p:spPr>
        <p:txBody>
          <a:bodyPr anchorCtr="0" anchor="ctr" bIns="45000" lIns="90000" spcFirstLastPara="1" rIns="90000" wrap="square" tIns="45000">
            <a:noAutofit/>
          </a:bodyPr>
          <a:lstStyle/>
          <a:p>
            <a:pPr indent="0" lvl="0" marL="0" marR="0" rtl="0" algn="ctr">
              <a:lnSpc>
                <a:spcPct val="100000"/>
              </a:lnSpc>
              <a:spcBef>
                <a:spcPts val="0"/>
              </a:spcBef>
              <a:spcAft>
                <a:spcPts val="0"/>
              </a:spcAft>
              <a:buNone/>
            </a:pPr>
            <a:r>
              <a:rPr b="0" lang="en-US" sz="1800" u="none" strike="noStrike">
                <a:solidFill>
                  <a:srgbClr val="000000"/>
                </a:solidFill>
                <a:latin typeface="Calibri"/>
                <a:ea typeface="Calibri"/>
                <a:cs typeface="Calibri"/>
                <a:sym typeface="Calibri"/>
              </a:rPr>
              <a:t>🚀</a:t>
            </a:r>
            <a:endParaRPr b="0" sz="1800" u="none" strike="noStrike">
              <a:solidFill>
                <a:srgbClr val="000000"/>
              </a:solidFill>
              <a:latin typeface="Arial"/>
              <a:ea typeface="Arial"/>
              <a:cs typeface="Arial"/>
              <a:sym typeface="Arial"/>
            </a:endParaRPr>
          </a:p>
        </p:txBody>
      </p:sp>
      <p:sp>
        <p:nvSpPr>
          <p:cNvPr id="243" name="Google Shape;243;p7"/>
          <p:cNvSpPr/>
          <p:nvPr/>
        </p:nvSpPr>
        <p:spPr>
          <a:xfrm>
            <a:off x="3858840" y="1719000"/>
            <a:ext cx="1599840" cy="438480"/>
          </a:xfrm>
          <a:prstGeom prst="rect">
            <a:avLst/>
          </a:prstGeom>
          <a:noFill/>
          <a:ln>
            <a:noFill/>
          </a:ln>
        </p:spPr>
        <p:txBody>
          <a:bodyPr anchorCtr="0" anchor="ctr" bIns="45000" lIns="90000" spcFirstLastPara="1" rIns="90000" wrap="square" tIns="45000">
            <a:noAutofit/>
          </a:bodyPr>
          <a:lstStyle/>
          <a:p>
            <a:pPr indent="0" lvl="0" marL="0" marR="0" rtl="0" algn="ctr">
              <a:lnSpc>
                <a:spcPct val="100000"/>
              </a:lnSpc>
              <a:spcBef>
                <a:spcPts val="0"/>
              </a:spcBef>
              <a:spcAft>
                <a:spcPts val="0"/>
              </a:spcAft>
              <a:buNone/>
            </a:pPr>
            <a:r>
              <a:rPr b="0" lang="en-US" sz="950" u="none" strike="noStrike">
                <a:solidFill>
                  <a:srgbClr val="475569"/>
                </a:solidFill>
                <a:latin typeface="Calibri"/>
                <a:ea typeface="Calibri"/>
                <a:cs typeface="Calibri"/>
                <a:sym typeface="Calibri"/>
              </a:rPr>
              <a:t>Meilleures</a:t>
            </a:r>
            <a:endParaRPr b="0" sz="950" u="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None/>
            </a:pPr>
            <a:r>
              <a:rPr b="0" lang="en-US" sz="950" u="none" strike="noStrike">
                <a:solidFill>
                  <a:srgbClr val="475569"/>
                </a:solidFill>
                <a:latin typeface="Calibri"/>
                <a:ea typeface="Calibri"/>
                <a:cs typeface="Calibri"/>
                <a:sym typeface="Calibri"/>
              </a:rPr>
              <a:t>performances</a:t>
            </a:r>
            <a:endParaRPr b="0" sz="950" u="none" strike="noStrike">
              <a:solidFill>
                <a:srgbClr val="000000"/>
              </a:solidFill>
              <a:latin typeface="Arial"/>
              <a:ea typeface="Arial"/>
              <a:cs typeface="Arial"/>
              <a:sym typeface="Arial"/>
            </a:endParaRPr>
          </a:p>
        </p:txBody>
      </p:sp>
      <p:sp>
        <p:nvSpPr>
          <p:cNvPr id="244" name="Google Shape;244;p7"/>
          <p:cNvSpPr/>
          <p:nvPr/>
        </p:nvSpPr>
        <p:spPr>
          <a:xfrm>
            <a:off x="5559480" y="1334880"/>
            <a:ext cx="1599840" cy="868320"/>
          </a:xfrm>
          <a:prstGeom prst="roundRect">
            <a:avLst>
              <a:gd fmla="val 7368" name="adj"/>
            </a:avLst>
          </a:prstGeom>
          <a:solidFill>
            <a:srgbClr val="EFF6FF"/>
          </a:solidFill>
          <a:ln cap="flat" cmpd="sng" w="9525">
            <a:solidFill>
              <a:srgbClr val="2B7CC1"/>
            </a:solidFill>
            <a:prstDash val="solid"/>
            <a:round/>
            <a:headEnd len="sm" w="sm" type="none"/>
            <a:tailEnd len="sm" w="sm" type="none"/>
          </a:ln>
        </p:spPr>
        <p:txBody>
          <a:bodyPr anchorCtr="0" anchor="t" bIns="45000" lIns="90000" spcFirstLastPara="1" rIns="90000" wrap="square" tIns="45000">
            <a:noAutofit/>
          </a:bodyPr>
          <a:lstStyle/>
          <a:p>
            <a:pPr indent="0" lvl="0" marL="0" marR="0" rtl="0" algn="l">
              <a:spcBef>
                <a:spcPts val="0"/>
              </a:spcBef>
              <a:spcAft>
                <a:spcPts val="0"/>
              </a:spcAft>
              <a:buNone/>
            </a:pPr>
            <a:r>
              <a:t/>
            </a:r>
            <a:endParaRPr b="0" sz="1800" u="none" strike="noStrike">
              <a:solidFill>
                <a:srgbClr val="000000"/>
              </a:solidFill>
              <a:latin typeface="Arial"/>
              <a:ea typeface="Arial"/>
              <a:cs typeface="Arial"/>
              <a:sym typeface="Arial"/>
            </a:endParaRPr>
          </a:p>
        </p:txBody>
      </p:sp>
      <p:sp>
        <p:nvSpPr>
          <p:cNvPr id="245" name="Google Shape;245;p7"/>
          <p:cNvSpPr/>
          <p:nvPr/>
        </p:nvSpPr>
        <p:spPr>
          <a:xfrm>
            <a:off x="5559480" y="1353240"/>
            <a:ext cx="1599840" cy="383760"/>
          </a:xfrm>
          <a:prstGeom prst="rect">
            <a:avLst/>
          </a:prstGeom>
          <a:noFill/>
          <a:ln>
            <a:noFill/>
          </a:ln>
        </p:spPr>
        <p:txBody>
          <a:bodyPr anchorCtr="0" anchor="ctr" bIns="45000" lIns="90000" spcFirstLastPara="1" rIns="90000" wrap="square" tIns="45000">
            <a:noAutofit/>
          </a:bodyPr>
          <a:lstStyle/>
          <a:p>
            <a:pPr indent="0" lvl="0" marL="0" marR="0" rtl="0" algn="ctr">
              <a:lnSpc>
                <a:spcPct val="100000"/>
              </a:lnSpc>
              <a:spcBef>
                <a:spcPts val="0"/>
              </a:spcBef>
              <a:spcAft>
                <a:spcPts val="0"/>
              </a:spcAft>
              <a:buNone/>
            </a:pPr>
            <a:r>
              <a:rPr b="0" lang="en-US" sz="1800" u="none" strike="noStrike">
                <a:solidFill>
                  <a:srgbClr val="000000"/>
                </a:solidFill>
                <a:latin typeface="Calibri"/>
                <a:ea typeface="Calibri"/>
                <a:cs typeface="Calibri"/>
                <a:sym typeface="Calibri"/>
              </a:rPr>
              <a:t>✨</a:t>
            </a:r>
            <a:endParaRPr b="0" sz="1800" u="none" strike="noStrike">
              <a:solidFill>
                <a:srgbClr val="000000"/>
              </a:solidFill>
              <a:latin typeface="Arial"/>
              <a:ea typeface="Arial"/>
              <a:cs typeface="Arial"/>
              <a:sym typeface="Arial"/>
            </a:endParaRPr>
          </a:p>
        </p:txBody>
      </p:sp>
      <p:sp>
        <p:nvSpPr>
          <p:cNvPr id="246" name="Google Shape;246;p7"/>
          <p:cNvSpPr/>
          <p:nvPr/>
        </p:nvSpPr>
        <p:spPr>
          <a:xfrm>
            <a:off x="5559480" y="1719000"/>
            <a:ext cx="1599840" cy="438480"/>
          </a:xfrm>
          <a:prstGeom prst="rect">
            <a:avLst/>
          </a:prstGeom>
          <a:noFill/>
          <a:ln>
            <a:noFill/>
          </a:ln>
        </p:spPr>
        <p:txBody>
          <a:bodyPr anchorCtr="0" anchor="ctr" bIns="45000" lIns="90000" spcFirstLastPara="1" rIns="90000" wrap="square" tIns="45000">
            <a:noAutofit/>
          </a:bodyPr>
          <a:lstStyle/>
          <a:p>
            <a:pPr indent="0" lvl="0" marL="0" marR="0" rtl="0" algn="ctr">
              <a:lnSpc>
                <a:spcPct val="100000"/>
              </a:lnSpc>
              <a:spcBef>
                <a:spcPts val="0"/>
              </a:spcBef>
              <a:spcAft>
                <a:spcPts val="0"/>
              </a:spcAft>
              <a:buNone/>
            </a:pPr>
            <a:r>
              <a:rPr b="0" lang="en-US" sz="950" u="none" strike="noStrike">
                <a:solidFill>
                  <a:srgbClr val="475569"/>
                </a:solidFill>
                <a:latin typeface="Calibri"/>
                <a:ea typeface="Calibri"/>
                <a:cs typeface="Calibri"/>
                <a:sym typeface="Calibri"/>
              </a:rPr>
              <a:t>Nouvelles</a:t>
            </a:r>
            <a:endParaRPr b="0" sz="950" u="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None/>
            </a:pPr>
            <a:r>
              <a:rPr b="0" lang="en-US" sz="950" u="none" strike="noStrike">
                <a:solidFill>
                  <a:srgbClr val="475569"/>
                </a:solidFill>
                <a:latin typeface="Calibri"/>
                <a:ea typeface="Calibri"/>
                <a:cs typeface="Calibri"/>
                <a:sym typeface="Calibri"/>
              </a:rPr>
              <a:t>fonctionnalités</a:t>
            </a:r>
            <a:endParaRPr b="0" sz="950" u="none" strike="noStrike">
              <a:solidFill>
                <a:srgbClr val="000000"/>
              </a:solidFill>
              <a:latin typeface="Arial"/>
              <a:ea typeface="Arial"/>
              <a:cs typeface="Arial"/>
              <a:sym typeface="Arial"/>
            </a:endParaRPr>
          </a:p>
        </p:txBody>
      </p:sp>
      <p:sp>
        <p:nvSpPr>
          <p:cNvPr id="247" name="Google Shape;247;p7"/>
          <p:cNvSpPr/>
          <p:nvPr/>
        </p:nvSpPr>
        <p:spPr>
          <a:xfrm>
            <a:off x="7260480" y="1334880"/>
            <a:ext cx="1599840" cy="868320"/>
          </a:xfrm>
          <a:prstGeom prst="roundRect">
            <a:avLst>
              <a:gd fmla="val 7368" name="adj"/>
            </a:avLst>
          </a:prstGeom>
          <a:solidFill>
            <a:srgbClr val="EFF6FF"/>
          </a:solidFill>
          <a:ln cap="flat" cmpd="sng" w="9525">
            <a:solidFill>
              <a:srgbClr val="2B7CC1"/>
            </a:solidFill>
            <a:prstDash val="solid"/>
            <a:round/>
            <a:headEnd len="sm" w="sm" type="none"/>
            <a:tailEnd len="sm" w="sm" type="none"/>
          </a:ln>
        </p:spPr>
        <p:txBody>
          <a:bodyPr anchorCtr="0" anchor="t" bIns="45000" lIns="90000" spcFirstLastPara="1" rIns="90000" wrap="square" tIns="45000">
            <a:noAutofit/>
          </a:bodyPr>
          <a:lstStyle/>
          <a:p>
            <a:pPr indent="0" lvl="0" marL="0" marR="0" rtl="0" algn="l">
              <a:spcBef>
                <a:spcPts val="0"/>
              </a:spcBef>
              <a:spcAft>
                <a:spcPts val="0"/>
              </a:spcAft>
              <a:buNone/>
            </a:pPr>
            <a:r>
              <a:t/>
            </a:r>
            <a:endParaRPr b="0" sz="1800" u="none" strike="noStrike">
              <a:solidFill>
                <a:srgbClr val="000000"/>
              </a:solidFill>
              <a:latin typeface="Arial"/>
              <a:ea typeface="Arial"/>
              <a:cs typeface="Arial"/>
              <a:sym typeface="Arial"/>
            </a:endParaRPr>
          </a:p>
        </p:txBody>
      </p:sp>
      <p:sp>
        <p:nvSpPr>
          <p:cNvPr id="248" name="Google Shape;248;p7"/>
          <p:cNvSpPr/>
          <p:nvPr/>
        </p:nvSpPr>
        <p:spPr>
          <a:xfrm>
            <a:off x="7260480" y="1353240"/>
            <a:ext cx="1599840" cy="383760"/>
          </a:xfrm>
          <a:prstGeom prst="rect">
            <a:avLst/>
          </a:prstGeom>
          <a:noFill/>
          <a:ln>
            <a:noFill/>
          </a:ln>
        </p:spPr>
        <p:txBody>
          <a:bodyPr anchorCtr="0" anchor="ctr" bIns="45000" lIns="90000" spcFirstLastPara="1" rIns="90000" wrap="square" tIns="45000">
            <a:noAutofit/>
          </a:bodyPr>
          <a:lstStyle/>
          <a:p>
            <a:pPr indent="0" lvl="0" marL="0" marR="0" rtl="0" algn="ctr">
              <a:lnSpc>
                <a:spcPct val="100000"/>
              </a:lnSpc>
              <a:spcBef>
                <a:spcPts val="0"/>
              </a:spcBef>
              <a:spcAft>
                <a:spcPts val="0"/>
              </a:spcAft>
              <a:buNone/>
            </a:pPr>
            <a:r>
              <a:rPr b="0" lang="en-US" sz="1800" u="none" strike="noStrike">
                <a:solidFill>
                  <a:srgbClr val="000000"/>
                </a:solidFill>
                <a:latin typeface="Calibri"/>
                <a:ea typeface="Calibri"/>
                <a:cs typeface="Calibri"/>
                <a:sym typeface="Calibri"/>
              </a:rPr>
              <a:t>🔒</a:t>
            </a:r>
            <a:endParaRPr b="0" sz="1800" u="none" strike="noStrike">
              <a:solidFill>
                <a:srgbClr val="000000"/>
              </a:solidFill>
              <a:latin typeface="Arial"/>
              <a:ea typeface="Arial"/>
              <a:cs typeface="Arial"/>
              <a:sym typeface="Arial"/>
            </a:endParaRPr>
          </a:p>
        </p:txBody>
      </p:sp>
      <p:sp>
        <p:nvSpPr>
          <p:cNvPr id="249" name="Google Shape;249;p7"/>
          <p:cNvSpPr/>
          <p:nvPr/>
        </p:nvSpPr>
        <p:spPr>
          <a:xfrm>
            <a:off x="7260480" y="1719000"/>
            <a:ext cx="1599840" cy="438480"/>
          </a:xfrm>
          <a:prstGeom prst="rect">
            <a:avLst/>
          </a:prstGeom>
          <a:noFill/>
          <a:ln>
            <a:noFill/>
          </a:ln>
        </p:spPr>
        <p:txBody>
          <a:bodyPr anchorCtr="0" anchor="ctr" bIns="45000" lIns="90000" spcFirstLastPara="1" rIns="90000" wrap="square" tIns="45000">
            <a:noAutofit/>
          </a:bodyPr>
          <a:lstStyle/>
          <a:p>
            <a:pPr indent="0" lvl="0" marL="0" marR="0" rtl="0" algn="ctr">
              <a:lnSpc>
                <a:spcPct val="100000"/>
              </a:lnSpc>
              <a:spcBef>
                <a:spcPts val="0"/>
              </a:spcBef>
              <a:spcAft>
                <a:spcPts val="0"/>
              </a:spcAft>
              <a:buNone/>
            </a:pPr>
            <a:r>
              <a:rPr b="0" lang="en-US" sz="950" u="none" strike="noStrike">
                <a:solidFill>
                  <a:srgbClr val="475569"/>
                </a:solidFill>
                <a:latin typeface="Calibri"/>
                <a:ea typeface="Calibri"/>
                <a:cs typeface="Calibri"/>
                <a:sym typeface="Calibri"/>
              </a:rPr>
              <a:t>Chiffrement</a:t>
            </a:r>
            <a:endParaRPr b="0" sz="950" u="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None/>
            </a:pPr>
            <a:r>
              <a:rPr b="0" lang="en-US" sz="950" u="none" strike="noStrike">
                <a:solidFill>
                  <a:srgbClr val="475569"/>
                </a:solidFill>
                <a:latin typeface="Calibri"/>
                <a:ea typeface="Calibri"/>
                <a:cs typeface="Calibri"/>
                <a:sym typeface="Calibri"/>
              </a:rPr>
              <a:t>amélioré</a:t>
            </a:r>
            <a:endParaRPr b="0" sz="950" u="none" strike="noStrike">
              <a:solidFill>
                <a:srgbClr val="000000"/>
              </a:solidFill>
              <a:latin typeface="Arial"/>
              <a:ea typeface="Arial"/>
              <a:cs typeface="Arial"/>
              <a:sym typeface="Arial"/>
            </a:endParaRPr>
          </a:p>
        </p:txBody>
      </p:sp>
      <p:sp>
        <p:nvSpPr>
          <p:cNvPr id="250" name="Google Shape;250;p7"/>
          <p:cNvSpPr/>
          <p:nvPr/>
        </p:nvSpPr>
        <p:spPr>
          <a:xfrm>
            <a:off x="320050" y="2514600"/>
            <a:ext cx="8595900" cy="1828500"/>
          </a:xfrm>
          <a:prstGeom prst="rect">
            <a:avLst/>
          </a:prstGeom>
          <a:solidFill>
            <a:srgbClr val="FFFFFF"/>
          </a:solidFill>
          <a:ln cap="flat" cmpd="sng" w="9525">
            <a:solidFill>
              <a:srgbClr val="E2E8F0"/>
            </a:solidFill>
            <a:prstDash val="solid"/>
            <a:round/>
            <a:headEnd len="sm" w="sm" type="none"/>
            <a:tailEnd len="sm" w="sm" type="none"/>
          </a:ln>
          <a:effectLst>
            <a:outerShdw blurRad="63360" rotWithShape="0" algn="bl" dir="8100000" dist="25455">
              <a:srgbClr val="000000">
                <a:alpha val="7843"/>
              </a:srgbClr>
            </a:outerShdw>
          </a:effectLst>
        </p:spPr>
        <p:txBody>
          <a:bodyPr anchorCtr="0" anchor="t" bIns="45000" lIns="90000" spcFirstLastPara="1" rIns="90000" wrap="square" tIns="45000">
            <a:noAutofit/>
          </a:bodyPr>
          <a:lstStyle/>
          <a:p>
            <a:pPr indent="0" lvl="0" marL="0" marR="0" rtl="0" algn="l">
              <a:spcBef>
                <a:spcPts val="0"/>
              </a:spcBef>
              <a:spcAft>
                <a:spcPts val="0"/>
              </a:spcAft>
              <a:buNone/>
            </a:pPr>
            <a:r>
              <a:t/>
            </a:r>
            <a:endParaRPr b="0" sz="1800" u="none" strike="noStrike">
              <a:solidFill>
                <a:srgbClr val="000000"/>
              </a:solidFill>
              <a:latin typeface="Arial"/>
              <a:ea typeface="Arial"/>
              <a:cs typeface="Arial"/>
              <a:sym typeface="Arial"/>
            </a:endParaRPr>
          </a:p>
        </p:txBody>
      </p:sp>
      <p:sp>
        <p:nvSpPr>
          <p:cNvPr id="251" name="Google Shape;251;p7"/>
          <p:cNvSpPr/>
          <p:nvPr/>
        </p:nvSpPr>
        <p:spPr>
          <a:xfrm>
            <a:off x="457200" y="2560320"/>
            <a:ext cx="8229240" cy="31968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1" lang="en-US" sz="1300" u="none" strike="noStrike">
                <a:solidFill>
                  <a:srgbClr val="0D1B2A"/>
                </a:solidFill>
                <a:latin typeface="Calibri"/>
                <a:ea typeface="Calibri"/>
                <a:cs typeface="Calibri"/>
                <a:sym typeface="Calibri"/>
              </a:rPr>
              <a:t>Le cycle d'exploitation d'une faille (exemple WannaCry, 2017)</a:t>
            </a:r>
            <a:endParaRPr b="0" sz="1300" u="none" strike="noStrike">
              <a:solidFill>
                <a:srgbClr val="000000"/>
              </a:solidFill>
              <a:latin typeface="Arial"/>
              <a:ea typeface="Arial"/>
              <a:cs typeface="Arial"/>
              <a:sym typeface="Arial"/>
            </a:endParaRPr>
          </a:p>
        </p:txBody>
      </p:sp>
      <p:sp>
        <p:nvSpPr>
          <p:cNvPr id="252" name="Google Shape;252;p7"/>
          <p:cNvSpPr/>
          <p:nvPr/>
        </p:nvSpPr>
        <p:spPr>
          <a:xfrm>
            <a:off x="594360" y="2990160"/>
            <a:ext cx="1828440" cy="1188360"/>
          </a:xfrm>
          <a:prstGeom prst="roundRect">
            <a:avLst>
              <a:gd fmla="val 5385" name="adj"/>
            </a:avLst>
          </a:prstGeom>
          <a:solidFill>
            <a:srgbClr val="DCFCE7"/>
          </a:solidFill>
          <a:ln cap="flat" cmpd="sng" w="10150">
            <a:solidFill>
              <a:srgbClr val="16A34A"/>
            </a:solidFill>
            <a:prstDash val="solid"/>
            <a:round/>
            <a:headEnd len="sm" w="sm" type="none"/>
            <a:tailEnd len="sm" w="sm" type="none"/>
          </a:ln>
        </p:spPr>
        <p:txBody>
          <a:bodyPr anchorCtr="0" anchor="t" bIns="45000" lIns="90000" spcFirstLastPara="1" rIns="90000" wrap="square" tIns="45000">
            <a:noAutofit/>
          </a:bodyPr>
          <a:lstStyle/>
          <a:p>
            <a:pPr indent="0" lvl="0" marL="0" marR="0" rtl="0" algn="l">
              <a:spcBef>
                <a:spcPts val="0"/>
              </a:spcBef>
              <a:spcAft>
                <a:spcPts val="0"/>
              </a:spcAft>
              <a:buNone/>
            </a:pPr>
            <a:r>
              <a:t/>
            </a:r>
            <a:endParaRPr b="0" sz="1800" u="none" strike="noStrike">
              <a:solidFill>
                <a:srgbClr val="000000"/>
              </a:solidFill>
              <a:latin typeface="Arial"/>
              <a:ea typeface="Arial"/>
              <a:cs typeface="Arial"/>
              <a:sym typeface="Arial"/>
            </a:endParaRPr>
          </a:p>
        </p:txBody>
      </p:sp>
      <p:sp>
        <p:nvSpPr>
          <p:cNvPr id="253" name="Google Shape;253;p7"/>
          <p:cNvSpPr/>
          <p:nvPr/>
        </p:nvSpPr>
        <p:spPr>
          <a:xfrm>
            <a:off x="594360" y="3017520"/>
            <a:ext cx="1828440" cy="255600"/>
          </a:xfrm>
          <a:prstGeom prst="rect">
            <a:avLst/>
          </a:prstGeom>
          <a:noFill/>
          <a:ln>
            <a:noFill/>
          </a:ln>
        </p:spPr>
        <p:txBody>
          <a:bodyPr anchorCtr="0" anchor="ctr" bIns="45000" lIns="90000" spcFirstLastPara="1" rIns="90000" wrap="square" tIns="45000">
            <a:noAutofit/>
          </a:bodyPr>
          <a:lstStyle/>
          <a:p>
            <a:pPr indent="0" lvl="0" marL="0" marR="0" rtl="0" algn="ctr">
              <a:lnSpc>
                <a:spcPct val="100000"/>
              </a:lnSpc>
              <a:spcBef>
                <a:spcPts val="0"/>
              </a:spcBef>
              <a:spcAft>
                <a:spcPts val="0"/>
              </a:spcAft>
              <a:buNone/>
            </a:pPr>
            <a:r>
              <a:rPr b="1" lang="en-US" sz="900" u="none" strike="noStrike">
                <a:solidFill>
                  <a:srgbClr val="16A34A"/>
                </a:solidFill>
                <a:latin typeface="Calibri"/>
                <a:ea typeface="Calibri"/>
                <a:cs typeface="Calibri"/>
                <a:sym typeface="Calibri"/>
              </a:rPr>
              <a:t>14 mars 2017</a:t>
            </a:r>
            <a:endParaRPr b="0" sz="900" u="none" strike="noStrike">
              <a:solidFill>
                <a:srgbClr val="000000"/>
              </a:solidFill>
              <a:latin typeface="Arial"/>
              <a:ea typeface="Arial"/>
              <a:cs typeface="Arial"/>
              <a:sym typeface="Arial"/>
            </a:endParaRPr>
          </a:p>
        </p:txBody>
      </p:sp>
      <p:sp>
        <p:nvSpPr>
          <p:cNvPr id="254" name="Google Shape;254;p7"/>
          <p:cNvSpPr/>
          <p:nvPr/>
        </p:nvSpPr>
        <p:spPr>
          <a:xfrm>
            <a:off x="594360" y="3291840"/>
            <a:ext cx="1828440" cy="804240"/>
          </a:xfrm>
          <a:prstGeom prst="rect">
            <a:avLst/>
          </a:prstGeom>
          <a:noFill/>
          <a:ln>
            <a:noFill/>
          </a:ln>
        </p:spPr>
        <p:txBody>
          <a:bodyPr anchorCtr="0" anchor="ctr" bIns="45000" lIns="90000" spcFirstLastPara="1" rIns="90000" wrap="square" tIns="45000">
            <a:noAutofit/>
          </a:bodyPr>
          <a:lstStyle/>
          <a:p>
            <a:pPr indent="0" lvl="0" marL="0" marR="0" rtl="0" algn="ctr">
              <a:lnSpc>
                <a:spcPct val="100000"/>
              </a:lnSpc>
              <a:spcBef>
                <a:spcPts val="0"/>
              </a:spcBef>
              <a:spcAft>
                <a:spcPts val="0"/>
              </a:spcAft>
              <a:buNone/>
            </a:pPr>
            <a:r>
              <a:rPr b="0" lang="en-US" sz="1000" u="none" strike="noStrike">
                <a:solidFill>
                  <a:srgbClr val="475569"/>
                </a:solidFill>
                <a:latin typeface="Calibri"/>
                <a:ea typeface="Calibri"/>
                <a:cs typeface="Calibri"/>
                <a:sym typeface="Calibri"/>
              </a:rPr>
              <a:t>Microsoft publie</a:t>
            </a:r>
            <a:endParaRPr b="0" sz="1000" u="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None/>
            </a:pPr>
            <a:r>
              <a:rPr b="0" lang="en-US" sz="1000" u="none" strike="noStrike">
                <a:solidFill>
                  <a:srgbClr val="475569"/>
                </a:solidFill>
                <a:latin typeface="Calibri"/>
                <a:ea typeface="Calibri"/>
                <a:cs typeface="Calibri"/>
                <a:sym typeface="Calibri"/>
              </a:rPr>
              <a:t>le correctif MS17-010</a:t>
            </a:r>
            <a:endParaRPr b="0" sz="1000" u="none" strike="noStrike">
              <a:solidFill>
                <a:srgbClr val="000000"/>
              </a:solidFill>
              <a:latin typeface="Arial"/>
              <a:ea typeface="Arial"/>
              <a:cs typeface="Arial"/>
              <a:sym typeface="Arial"/>
            </a:endParaRPr>
          </a:p>
        </p:txBody>
      </p:sp>
      <p:sp>
        <p:nvSpPr>
          <p:cNvPr id="255" name="Google Shape;255;p7"/>
          <p:cNvSpPr/>
          <p:nvPr/>
        </p:nvSpPr>
        <p:spPr>
          <a:xfrm>
            <a:off x="2374818" y="3410640"/>
            <a:ext cx="182400" cy="319800"/>
          </a:xfrm>
          <a:prstGeom prst="rect">
            <a:avLst/>
          </a:prstGeom>
          <a:noFill/>
          <a:ln>
            <a:noFill/>
          </a:ln>
        </p:spPr>
        <p:txBody>
          <a:bodyPr anchorCtr="0" anchor="ctr" bIns="45000" lIns="90000" spcFirstLastPara="1" rIns="90000" wrap="square" tIns="45000">
            <a:noAutofit/>
          </a:bodyPr>
          <a:lstStyle/>
          <a:p>
            <a:pPr indent="0" lvl="0" marL="0" marR="0" rtl="0" algn="ctr">
              <a:lnSpc>
                <a:spcPct val="100000"/>
              </a:lnSpc>
              <a:spcBef>
                <a:spcPts val="0"/>
              </a:spcBef>
              <a:spcAft>
                <a:spcPts val="0"/>
              </a:spcAft>
              <a:buNone/>
            </a:pPr>
            <a:r>
              <a:rPr b="1" lang="en-US" sz="1400" u="none" strike="noStrike">
                <a:solidFill>
                  <a:srgbClr val="E85D04"/>
                </a:solidFill>
                <a:latin typeface="Calibri"/>
                <a:ea typeface="Calibri"/>
                <a:cs typeface="Calibri"/>
                <a:sym typeface="Calibri"/>
              </a:rPr>
              <a:t>→</a:t>
            </a:r>
            <a:endParaRPr b="0" sz="1400" u="none" strike="noStrike">
              <a:solidFill>
                <a:srgbClr val="000000"/>
              </a:solidFill>
              <a:latin typeface="Arial"/>
              <a:ea typeface="Arial"/>
              <a:cs typeface="Arial"/>
              <a:sym typeface="Arial"/>
            </a:endParaRPr>
          </a:p>
        </p:txBody>
      </p:sp>
      <p:sp>
        <p:nvSpPr>
          <p:cNvPr id="256" name="Google Shape;256;p7"/>
          <p:cNvSpPr/>
          <p:nvPr/>
        </p:nvSpPr>
        <p:spPr>
          <a:xfrm>
            <a:off x="2651760" y="2990160"/>
            <a:ext cx="1828440" cy="1188360"/>
          </a:xfrm>
          <a:prstGeom prst="roundRect">
            <a:avLst>
              <a:gd fmla="val 5385" name="adj"/>
            </a:avLst>
          </a:prstGeom>
          <a:solidFill>
            <a:srgbClr val="FEF9C3"/>
          </a:solidFill>
          <a:ln cap="flat" cmpd="sng" w="10150">
            <a:solidFill>
              <a:srgbClr val="D97706"/>
            </a:solidFill>
            <a:prstDash val="solid"/>
            <a:round/>
            <a:headEnd len="sm" w="sm" type="none"/>
            <a:tailEnd len="sm" w="sm" type="none"/>
          </a:ln>
        </p:spPr>
        <p:txBody>
          <a:bodyPr anchorCtr="0" anchor="t" bIns="45000" lIns="90000" spcFirstLastPara="1" rIns="90000" wrap="square" tIns="45000">
            <a:noAutofit/>
          </a:bodyPr>
          <a:lstStyle/>
          <a:p>
            <a:pPr indent="0" lvl="0" marL="0" marR="0" rtl="0" algn="l">
              <a:spcBef>
                <a:spcPts val="0"/>
              </a:spcBef>
              <a:spcAft>
                <a:spcPts val="0"/>
              </a:spcAft>
              <a:buNone/>
            </a:pPr>
            <a:r>
              <a:t/>
            </a:r>
            <a:endParaRPr b="0" sz="1800" u="none" strike="noStrike">
              <a:solidFill>
                <a:srgbClr val="000000"/>
              </a:solidFill>
              <a:latin typeface="Arial"/>
              <a:ea typeface="Arial"/>
              <a:cs typeface="Arial"/>
              <a:sym typeface="Arial"/>
            </a:endParaRPr>
          </a:p>
        </p:txBody>
      </p:sp>
      <p:sp>
        <p:nvSpPr>
          <p:cNvPr id="257" name="Google Shape;257;p7"/>
          <p:cNvSpPr/>
          <p:nvPr/>
        </p:nvSpPr>
        <p:spPr>
          <a:xfrm>
            <a:off x="2651760" y="3017520"/>
            <a:ext cx="1828440" cy="255600"/>
          </a:xfrm>
          <a:prstGeom prst="rect">
            <a:avLst/>
          </a:prstGeom>
          <a:noFill/>
          <a:ln>
            <a:noFill/>
          </a:ln>
        </p:spPr>
        <p:txBody>
          <a:bodyPr anchorCtr="0" anchor="ctr" bIns="45000" lIns="90000" spcFirstLastPara="1" rIns="90000" wrap="square" tIns="45000">
            <a:noAutofit/>
          </a:bodyPr>
          <a:lstStyle/>
          <a:p>
            <a:pPr indent="0" lvl="0" marL="0" marR="0" rtl="0" algn="ctr">
              <a:lnSpc>
                <a:spcPct val="100000"/>
              </a:lnSpc>
              <a:spcBef>
                <a:spcPts val="0"/>
              </a:spcBef>
              <a:spcAft>
                <a:spcPts val="0"/>
              </a:spcAft>
              <a:buNone/>
            </a:pPr>
            <a:r>
              <a:rPr b="1" lang="en-US" sz="900" u="none" strike="noStrike">
                <a:solidFill>
                  <a:srgbClr val="D97706"/>
                </a:solidFill>
                <a:latin typeface="Calibri"/>
                <a:ea typeface="Calibri"/>
                <a:cs typeface="Calibri"/>
                <a:sym typeface="Calibri"/>
              </a:rPr>
              <a:t>14 avril 2017</a:t>
            </a:r>
            <a:endParaRPr b="0" sz="900" u="none" strike="noStrike">
              <a:solidFill>
                <a:srgbClr val="000000"/>
              </a:solidFill>
              <a:latin typeface="Arial"/>
              <a:ea typeface="Arial"/>
              <a:cs typeface="Arial"/>
              <a:sym typeface="Arial"/>
            </a:endParaRPr>
          </a:p>
        </p:txBody>
      </p:sp>
      <p:sp>
        <p:nvSpPr>
          <p:cNvPr id="258" name="Google Shape;258;p7"/>
          <p:cNvSpPr/>
          <p:nvPr/>
        </p:nvSpPr>
        <p:spPr>
          <a:xfrm>
            <a:off x="2651760" y="3291840"/>
            <a:ext cx="1828440" cy="804240"/>
          </a:xfrm>
          <a:prstGeom prst="rect">
            <a:avLst/>
          </a:prstGeom>
          <a:noFill/>
          <a:ln>
            <a:noFill/>
          </a:ln>
        </p:spPr>
        <p:txBody>
          <a:bodyPr anchorCtr="0" anchor="ctr" bIns="45000" lIns="90000" spcFirstLastPara="1" rIns="90000" wrap="square" tIns="45000">
            <a:noAutofit/>
          </a:bodyPr>
          <a:lstStyle/>
          <a:p>
            <a:pPr indent="0" lvl="0" marL="0" marR="0" rtl="0" algn="ctr">
              <a:lnSpc>
                <a:spcPct val="100000"/>
              </a:lnSpc>
              <a:spcBef>
                <a:spcPts val="0"/>
              </a:spcBef>
              <a:spcAft>
                <a:spcPts val="0"/>
              </a:spcAft>
              <a:buNone/>
            </a:pPr>
            <a:r>
              <a:rPr b="0" lang="en-US" sz="1000" u="none" strike="noStrike">
                <a:solidFill>
                  <a:srgbClr val="475569"/>
                </a:solidFill>
                <a:latin typeface="Calibri"/>
                <a:ea typeface="Calibri"/>
                <a:cs typeface="Calibri"/>
                <a:sym typeface="Calibri"/>
              </a:rPr>
              <a:t>Le groupe Shadow</a:t>
            </a:r>
            <a:endParaRPr b="0" sz="1000" u="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None/>
            </a:pPr>
            <a:r>
              <a:rPr b="0" lang="en-US" sz="1000" u="none" strike="noStrike">
                <a:solidFill>
                  <a:srgbClr val="475569"/>
                </a:solidFill>
                <a:latin typeface="Calibri"/>
                <a:ea typeface="Calibri"/>
                <a:cs typeface="Calibri"/>
                <a:sym typeface="Calibri"/>
              </a:rPr>
              <a:t>Brokers publie l'exploit</a:t>
            </a:r>
            <a:endParaRPr b="0" sz="1000" u="none" strike="noStrike">
              <a:solidFill>
                <a:srgbClr val="000000"/>
              </a:solidFill>
              <a:latin typeface="Arial"/>
              <a:ea typeface="Arial"/>
              <a:cs typeface="Arial"/>
              <a:sym typeface="Arial"/>
            </a:endParaRPr>
          </a:p>
        </p:txBody>
      </p:sp>
      <p:sp>
        <p:nvSpPr>
          <p:cNvPr id="259" name="Google Shape;259;p7"/>
          <p:cNvSpPr/>
          <p:nvPr/>
        </p:nvSpPr>
        <p:spPr>
          <a:xfrm>
            <a:off x="4447040" y="3410640"/>
            <a:ext cx="182400" cy="319800"/>
          </a:xfrm>
          <a:prstGeom prst="rect">
            <a:avLst/>
          </a:prstGeom>
          <a:noFill/>
          <a:ln>
            <a:noFill/>
          </a:ln>
        </p:spPr>
        <p:txBody>
          <a:bodyPr anchorCtr="0" anchor="ctr" bIns="45000" lIns="90000" spcFirstLastPara="1" rIns="90000" wrap="square" tIns="45000">
            <a:noAutofit/>
          </a:bodyPr>
          <a:lstStyle/>
          <a:p>
            <a:pPr indent="0" lvl="0" marL="0" marR="0" rtl="0" algn="ctr">
              <a:lnSpc>
                <a:spcPct val="100000"/>
              </a:lnSpc>
              <a:spcBef>
                <a:spcPts val="0"/>
              </a:spcBef>
              <a:spcAft>
                <a:spcPts val="0"/>
              </a:spcAft>
              <a:buNone/>
            </a:pPr>
            <a:r>
              <a:rPr b="1" lang="en-US" sz="1400" u="none" strike="noStrike">
                <a:solidFill>
                  <a:srgbClr val="E85D04"/>
                </a:solidFill>
                <a:latin typeface="Calibri"/>
                <a:ea typeface="Calibri"/>
                <a:cs typeface="Calibri"/>
                <a:sym typeface="Calibri"/>
              </a:rPr>
              <a:t>→</a:t>
            </a:r>
            <a:endParaRPr b="0" sz="1400" u="none" strike="noStrike">
              <a:solidFill>
                <a:srgbClr val="000000"/>
              </a:solidFill>
              <a:latin typeface="Arial"/>
              <a:ea typeface="Arial"/>
              <a:cs typeface="Arial"/>
              <a:sym typeface="Arial"/>
            </a:endParaRPr>
          </a:p>
        </p:txBody>
      </p:sp>
      <p:sp>
        <p:nvSpPr>
          <p:cNvPr id="260" name="Google Shape;260;p7"/>
          <p:cNvSpPr/>
          <p:nvPr/>
        </p:nvSpPr>
        <p:spPr>
          <a:xfrm>
            <a:off x="4709160" y="2990160"/>
            <a:ext cx="1828440" cy="1188360"/>
          </a:xfrm>
          <a:prstGeom prst="roundRect">
            <a:avLst>
              <a:gd fmla="val 5385" name="adj"/>
            </a:avLst>
          </a:prstGeom>
          <a:solidFill>
            <a:srgbClr val="FEE2E2"/>
          </a:solidFill>
          <a:ln cap="flat" cmpd="sng" w="10150">
            <a:solidFill>
              <a:srgbClr val="DC2626"/>
            </a:solidFill>
            <a:prstDash val="solid"/>
            <a:round/>
            <a:headEnd len="sm" w="sm" type="none"/>
            <a:tailEnd len="sm" w="sm" type="none"/>
          </a:ln>
        </p:spPr>
        <p:txBody>
          <a:bodyPr anchorCtr="0" anchor="t" bIns="45000" lIns="90000" spcFirstLastPara="1" rIns="90000" wrap="square" tIns="45000">
            <a:noAutofit/>
          </a:bodyPr>
          <a:lstStyle/>
          <a:p>
            <a:pPr indent="0" lvl="0" marL="0" marR="0" rtl="0" algn="l">
              <a:spcBef>
                <a:spcPts val="0"/>
              </a:spcBef>
              <a:spcAft>
                <a:spcPts val="0"/>
              </a:spcAft>
              <a:buNone/>
            </a:pPr>
            <a:r>
              <a:t/>
            </a:r>
            <a:endParaRPr b="0" sz="1800" u="none" strike="noStrike">
              <a:solidFill>
                <a:srgbClr val="000000"/>
              </a:solidFill>
              <a:latin typeface="Arial"/>
              <a:ea typeface="Arial"/>
              <a:cs typeface="Arial"/>
              <a:sym typeface="Arial"/>
            </a:endParaRPr>
          </a:p>
        </p:txBody>
      </p:sp>
      <p:sp>
        <p:nvSpPr>
          <p:cNvPr id="261" name="Google Shape;261;p7"/>
          <p:cNvSpPr/>
          <p:nvPr/>
        </p:nvSpPr>
        <p:spPr>
          <a:xfrm>
            <a:off x="4709160" y="3017520"/>
            <a:ext cx="1828440" cy="255600"/>
          </a:xfrm>
          <a:prstGeom prst="rect">
            <a:avLst/>
          </a:prstGeom>
          <a:noFill/>
          <a:ln>
            <a:noFill/>
          </a:ln>
        </p:spPr>
        <p:txBody>
          <a:bodyPr anchorCtr="0" anchor="ctr" bIns="45000" lIns="90000" spcFirstLastPara="1" rIns="90000" wrap="square" tIns="45000">
            <a:noAutofit/>
          </a:bodyPr>
          <a:lstStyle/>
          <a:p>
            <a:pPr indent="0" lvl="0" marL="0" marR="0" rtl="0" algn="ctr">
              <a:lnSpc>
                <a:spcPct val="100000"/>
              </a:lnSpc>
              <a:spcBef>
                <a:spcPts val="0"/>
              </a:spcBef>
              <a:spcAft>
                <a:spcPts val="0"/>
              </a:spcAft>
              <a:buNone/>
            </a:pPr>
            <a:r>
              <a:rPr b="1" lang="en-US" sz="900" u="none" strike="noStrike">
                <a:solidFill>
                  <a:srgbClr val="DC2626"/>
                </a:solidFill>
                <a:latin typeface="Calibri"/>
                <a:ea typeface="Calibri"/>
                <a:cs typeface="Calibri"/>
                <a:sym typeface="Calibri"/>
              </a:rPr>
              <a:t>12 mai 2017</a:t>
            </a:r>
            <a:endParaRPr b="0" sz="900" u="none" strike="noStrike">
              <a:solidFill>
                <a:srgbClr val="000000"/>
              </a:solidFill>
              <a:latin typeface="Arial"/>
              <a:ea typeface="Arial"/>
              <a:cs typeface="Arial"/>
              <a:sym typeface="Arial"/>
            </a:endParaRPr>
          </a:p>
        </p:txBody>
      </p:sp>
      <p:sp>
        <p:nvSpPr>
          <p:cNvPr id="262" name="Google Shape;262;p7"/>
          <p:cNvSpPr/>
          <p:nvPr/>
        </p:nvSpPr>
        <p:spPr>
          <a:xfrm>
            <a:off x="4709160" y="3291840"/>
            <a:ext cx="1828440" cy="804240"/>
          </a:xfrm>
          <a:prstGeom prst="rect">
            <a:avLst/>
          </a:prstGeom>
          <a:noFill/>
          <a:ln>
            <a:noFill/>
          </a:ln>
        </p:spPr>
        <p:txBody>
          <a:bodyPr anchorCtr="0" anchor="ctr" bIns="45000" lIns="90000" spcFirstLastPara="1" rIns="90000" wrap="square" tIns="45000">
            <a:noAutofit/>
          </a:bodyPr>
          <a:lstStyle/>
          <a:p>
            <a:pPr indent="0" lvl="0" marL="0" marR="0" rtl="0" algn="ctr">
              <a:lnSpc>
                <a:spcPct val="100000"/>
              </a:lnSpc>
              <a:spcBef>
                <a:spcPts val="0"/>
              </a:spcBef>
              <a:spcAft>
                <a:spcPts val="0"/>
              </a:spcAft>
              <a:buNone/>
            </a:pPr>
            <a:r>
              <a:rPr b="0" lang="en-US" sz="1000" u="none" strike="noStrike">
                <a:solidFill>
                  <a:srgbClr val="475569"/>
                </a:solidFill>
                <a:latin typeface="Calibri"/>
                <a:ea typeface="Calibri"/>
                <a:cs typeface="Calibri"/>
                <a:sym typeface="Calibri"/>
              </a:rPr>
              <a:t>WannaCry se propage :</a:t>
            </a:r>
            <a:endParaRPr b="0" sz="1000" u="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None/>
            </a:pPr>
            <a:r>
              <a:rPr b="0" lang="en-US" sz="1000" u="none" strike="noStrike">
                <a:solidFill>
                  <a:srgbClr val="475569"/>
                </a:solidFill>
                <a:latin typeface="Calibri"/>
                <a:ea typeface="Calibri"/>
                <a:cs typeface="Calibri"/>
                <a:sym typeface="Calibri"/>
              </a:rPr>
              <a:t>200 000 PC infectés en 3j</a:t>
            </a:r>
            <a:endParaRPr b="0" sz="1000" u="none" strike="noStrike">
              <a:solidFill>
                <a:srgbClr val="000000"/>
              </a:solidFill>
              <a:latin typeface="Arial"/>
              <a:ea typeface="Arial"/>
              <a:cs typeface="Arial"/>
              <a:sym typeface="Arial"/>
            </a:endParaRPr>
          </a:p>
        </p:txBody>
      </p:sp>
      <p:sp>
        <p:nvSpPr>
          <p:cNvPr id="263" name="Google Shape;263;p7"/>
          <p:cNvSpPr/>
          <p:nvPr/>
        </p:nvSpPr>
        <p:spPr>
          <a:xfrm>
            <a:off x="6489618" y="3410640"/>
            <a:ext cx="182400" cy="319800"/>
          </a:xfrm>
          <a:prstGeom prst="rect">
            <a:avLst/>
          </a:prstGeom>
          <a:noFill/>
          <a:ln>
            <a:noFill/>
          </a:ln>
        </p:spPr>
        <p:txBody>
          <a:bodyPr anchorCtr="0" anchor="ctr" bIns="45000" lIns="90000" spcFirstLastPara="1" rIns="90000" wrap="square" tIns="45000">
            <a:noAutofit/>
          </a:bodyPr>
          <a:lstStyle/>
          <a:p>
            <a:pPr indent="0" lvl="0" marL="0" marR="0" rtl="0" algn="ctr">
              <a:lnSpc>
                <a:spcPct val="100000"/>
              </a:lnSpc>
              <a:spcBef>
                <a:spcPts val="0"/>
              </a:spcBef>
              <a:spcAft>
                <a:spcPts val="0"/>
              </a:spcAft>
              <a:buNone/>
            </a:pPr>
            <a:r>
              <a:rPr b="1" lang="en-US" sz="1400" u="none" strike="noStrike">
                <a:solidFill>
                  <a:srgbClr val="E85D04"/>
                </a:solidFill>
                <a:latin typeface="Calibri"/>
                <a:ea typeface="Calibri"/>
                <a:cs typeface="Calibri"/>
                <a:sym typeface="Calibri"/>
              </a:rPr>
              <a:t>→</a:t>
            </a:r>
            <a:endParaRPr b="0" sz="1400" u="none" strike="noStrike">
              <a:solidFill>
                <a:srgbClr val="000000"/>
              </a:solidFill>
              <a:latin typeface="Arial"/>
              <a:ea typeface="Arial"/>
              <a:cs typeface="Arial"/>
              <a:sym typeface="Arial"/>
            </a:endParaRPr>
          </a:p>
        </p:txBody>
      </p:sp>
      <p:sp>
        <p:nvSpPr>
          <p:cNvPr id="264" name="Google Shape;264;p7"/>
          <p:cNvSpPr/>
          <p:nvPr/>
        </p:nvSpPr>
        <p:spPr>
          <a:xfrm>
            <a:off x="6766560" y="2990160"/>
            <a:ext cx="1828440" cy="1188360"/>
          </a:xfrm>
          <a:prstGeom prst="roundRect">
            <a:avLst>
              <a:gd fmla="val 5385" name="adj"/>
            </a:avLst>
          </a:prstGeom>
          <a:solidFill>
            <a:srgbClr val="FEE2E2"/>
          </a:solidFill>
          <a:ln cap="flat" cmpd="sng" w="10150">
            <a:solidFill>
              <a:srgbClr val="DC2626"/>
            </a:solidFill>
            <a:prstDash val="solid"/>
            <a:round/>
            <a:headEnd len="sm" w="sm" type="none"/>
            <a:tailEnd len="sm" w="sm" type="none"/>
          </a:ln>
        </p:spPr>
        <p:txBody>
          <a:bodyPr anchorCtr="0" anchor="t" bIns="45000" lIns="90000" spcFirstLastPara="1" rIns="90000" wrap="square" tIns="45000">
            <a:noAutofit/>
          </a:bodyPr>
          <a:lstStyle/>
          <a:p>
            <a:pPr indent="0" lvl="0" marL="0" marR="0" rtl="0" algn="l">
              <a:spcBef>
                <a:spcPts val="0"/>
              </a:spcBef>
              <a:spcAft>
                <a:spcPts val="0"/>
              </a:spcAft>
              <a:buNone/>
            </a:pPr>
            <a:r>
              <a:t/>
            </a:r>
            <a:endParaRPr b="0" sz="1800" u="none" strike="noStrike">
              <a:solidFill>
                <a:srgbClr val="000000"/>
              </a:solidFill>
              <a:latin typeface="Arial"/>
              <a:ea typeface="Arial"/>
              <a:cs typeface="Arial"/>
              <a:sym typeface="Arial"/>
            </a:endParaRPr>
          </a:p>
        </p:txBody>
      </p:sp>
      <p:sp>
        <p:nvSpPr>
          <p:cNvPr id="265" name="Google Shape;265;p7"/>
          <p:cNvSpPr/>
          <p:nvPr/>
        </p:nvSpPr>
        <p:spPr>
          <a:xfrm>
            <a:off x="6766560" y="3017520"/>
            <a:ext cx="1828440" cy="255600"/>
          </a:xfrm>
          <a:prstGeom prst="rect">
            <a:avLst/>
          </a:prstGeom>
          <a:noFill/>
          <a:ln>
            <a:noFill/>
          </a:ln>
        </p:spPr>
        <p:txBody>
          <a:bodyPr anchorCtr="0" anchor="ctr" bIns="45000" lIns="90000" spcFirstLastPara="1" rIns="90000" wrap="square" tIns="45000">
            <a:noAutofit/>
          </a:bodyPr>
          <a:lstStyle/>
          <a:p>
            <a:pPr indent="0" lvl="0" marL="0" marR="0" rtl="0" algn="ctr">
              <a:lnSpc>
                <a:spcPct val="100000"/>
              </a:lnSpc>
              <a:spcBef>
                <a:spcPts val="0"/>
              </a:spcBef>
              <a:spcAft>
                <a:spcPts val="0"/>
              </a:spcAft>
              <a:buNone/>
            </a:pPr>
            <a:r>
              <a:rPr b="1" lang="en-US" sz="900" u="none" strike="noStrike">
                <a:solidFill>
                  <a:srgbClr val="DC2626"/>
                </a:solidFill>
                <a:latin typeface="Calibri"/>
                <a:ea typeface="Calibri"/>
                <a:cs typeface="Calibri"/>
                <a:sym typeface="Calibri"/>
              </a:rPr>
              <a:t>Aujourd'hui</a:t>
            </a:r>
            <a:endParaRPr b="0" sz="900" u="none" strike="noStrike">
              <a:solidFill>
                <a:srgbClr val="000000"/>
              </a:solidFill>
              <a:latin typeface="Arial"/>
              <a:ea typeface="Arial"/>
              <a:cs typeface="Arial"/>
              <a:sym typeface="Arial"/>
            </a:endParaRPr>
          </a:p>
        </p:txBody>
      </p:sp>
      <p:sp>
        <p:nvSpPr>
          <p:cNvPr id="266" name="Google Shape;266;p7"/>
          <p:cNvSpPr/>
          <p:nvPr/>
        </p:nvSpPr>
        <p:spPr>
          <a:xfrm>
            <a:off x="6766560" y="3291840"/>
            <a:ext cx="1828440" cy="804240"/>
          </a:xfrm>
          <a:prstGeom prst="rect">
            <a:avLst/>
          </a:prstGeom>
          <a:noFill/>
          <a:ln>
            <a:noFill/>
          </a:ln>
        </p:spPr>
        <p:txBody>
          <a:bodyPr anchorCtr="0" anchor="ctr" bIns="45000" lIns="90000" spcFirstLastPara="1" rIns="90000" wrap="square" tIns="45000">
            <a:noAutofit/>
          </a:bodyPr>
          <a:lstStyle/>
          <a:p>
            <a:pPr indent="0" lvl="0" marL="0" marR="0" rtl="0" algn="ctr">
              <a:lnSpc>
                <a:spcPct val="100000"/>
              </a:lnSpc>
              <a:spcBef>
                <a:spcPts val="0"/>
              </a:spcBef>
              <a:spcAft>
                <a:spcPts val="0"/>
              </a:spcAft>
              <a:buNone/>
            </a:pPr>
            <a:r>
              <a:rPr b="0" lang="en-US" sz="1000" u="none" strike="noStrike">
                <a:solidFill>
                  <a:srgbClr val="475569"/>
                </a:solidFill>
                <a:latin typeface="Calibri"/>
                <a:ea typeface="Calibri"/>
                <a:cs typeface="Calibri"/>
                <a:sym typeface="Calibri"/>
              </a:rPr>
              <a:t>Les PC non mis à jour</a:t>
            </a:r>
            <a:endParaRPr b="0" sz="1000" u="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None/>
            </a:pPr>
            <a:r>
              <a:rPr b="0" lang="en-US" sz="1000" u="none" strike="noStrike">
                <a:solidFill>
                  <a:srgbClr val="475569"/>
                </a:solidFill>
                <a:latin typeface="Calibri"/>
                <a:ea typeface="Calibri"/>
                <a:cs typeface="Calibri"/>
                <a:sym typeface="Calibri"/>
              </a:rPr>
              <a:t>restent vulnérables</a:t>
            </a:r>
            <a:endParaRPr b="0" sz="1000" u="none" strike="noStrike">
              <a:solidFill>
                <a:srgbClr val="000000"/>
              </a:solidFill>
              <a:latin typeface="Arial"/>
              <a:ea typeface="Arial"/>
              <a:cs typeface="Arial"/>
              <a:sym typeface="Arial"/>
            </a:endParaRPr>
          </a:p>
        </p:txBody>
      </p:sp>
      <p:sp>
        <p:nvSpPr>
          <p:cNvPr id="267" name="Google Shape;267;p7"/>
          <p:cNvSpPr/>
          <p:nvPr/>
        </p:nvSpPr>
        <p:spPr>
          <a:xfrm>
            <a:off x="320050" y="4480550"/>
            <a:ext cx="8595900" cy="502500"/>
          </a:xfrm>
          <a:prstGeom prst="rect">
            <a:avLst/>
          </a:prstGeom>
          <a:solidFill>
            <a:srgbClr val="1B2A3B"/>
          </a:solidFill>
          <a:ln cap="flat" cmpd="sng" w="9525">
            <a:solidFill>
              <a:srgbClr val="2B7CC1"/>
            </a:solidFill>
            <a:prstDash val="solid"/>
            <a:round/>
            <a:headEnd len="sm" w="sm" type="none"/>
            <a:tailEnd len="sm" w="sm" type="none"/>
          </a:ln>
          <a:effectLst>
            <a:outerShdw blurRad="63360" rotWithShape="0" algn="bl" dir="8100000" dist="25455">
              <a:srgbClr val="000000">
                <a:alpha val="7843"/>
              </a:srgbClr>
            </a:outerShdw>
          </a:effectLst>
        </p:spPr>
        <p:txBody>
          <a:bodyPr anchorCtr="0" anchor="t" bIns="45000" lIns="90000" spcFirstLastPara="1" rIns="90000" wrap="square" tIns="45000">
            <a:noAutofit/>
          </a:bodyPr>
          <a:lstStyle/>
          <a:p>
            <a:pPr indent="0" lvl="0" marL="0" marR="0" rtl="0" algn="l">
              <a:spcBef>
                <a:spcPts val="0"/>
              </a:spcBef>
              <a:spcAft>
                <a:spcPts val="0"/>
              </a:spcAft>
              <a:buNone/>
            </a:pPr>
            <a:r>
              <a:t/>
            </a:r>
            <a:endParaRPr b="0" sz="1800" u="none" strike="noStrike">
              <a:solidFill>
                <a:srgbClr val="FFFFFF"/>
              </a:solidFill>
              <a:latin typeface="Arial"/>
              <a:ea typeface="Arial"/>
              <a:cs typeface="Arial"/>
              <a:sym typeface="Arial"/>
            </a:endParaRPr>
          </a:p>
        </p:txBody>
      </p:sp>
      <p:sp>
        <p:nvSpPr>
          <p:cNvPr id="268" name="Google Shape;268;p7"/>
          <p:cNvSpPr/>
          <p:nvPr/>
        </p:nvSpPr>
        <p:spPr>
          <a:xfrm>
            <a:off x="457200" y="4507920"/>
            <a:ext cx="8229240" cy="43848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0" lang="en-US" sz="1100" u="none" strike="noStrike">
                <a:solidFill>
                  <a:srgbClr val="FFFFFF"/>
                </a:solidFill>
                <a:latin typeface="Calibri"/>
                <a:ea typeface="Calibri"/>
                <a:cs typeface="Calibri"/>
                <a:sym typeface="Calibri"/>
              </a:rPr>
              <a:t>💡  Morale : Microsoft avait corrigé la faille 2 mois AVANT l'attaque. Les victimes n'avaient tout simplement pas installé la mise à jour.</a:t>
            </a:r>
            <a:endParaRPr b="0" sz="1100" u="none" strike="noStrike">
              <a:solidFill>
                <a:srgbClr val="000000"/>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0F4F8"/>
        </a:solidFill>
      </p:bgPr>
    </p:bg>
    <p:spTree>
      <p:nvGrpSpPr>
        <p:cNvPr id="273" name="Shape 273"/>
        <p:cNvGrpSpPr/>
        <p:nvPr/>
      </p:nvGrpSpPr>
      <p:grpSpPr>
        <a:xfrm>
          <a:off x="0" y="0"/>
          <a:ext cx="0" cy="0"/>
          <a:chOff x="0" y="0"/>
          <a:chExt cx="0" cy="0"/>
        </a:xfrm>
      </p:grpSpPr>
      <p:sp>
        <p:nvSpPr>
          <p:cNvPr id="274" name="Google Shape;274;p8"/>
          <p:cNvSpPr/>
          <p:nvPr/>
        </p:nvSpPr>
        <p:spPr>
          <a:xfrm>
            <a:off x="0" y="0"/>
            <a:ext cx="9143640" cy="776880"/>
          </a:xfrm>
          <a:prstGeom prst="rect">
            <a:avLst/>
          </a:prstGeom>
          <a:solidFill>
            <a:srgbClr val="0D1B2A"/>
          </a:solidFill>
          <a:ln cap="flat" cmpd="sng" w="12700">
            <a:solidFill>
              <a:srgbClr val="0D1B2A"/>
            </a:solidFill>
            <a:prstDash val="solid"/>
            <a:round/>
            <a:headEnd len="sm" w="sm" type="none"/>
            <a:tailEnd len="sm" w="sm" type="none"/>
          </a:ln>
        </p:spPr>
        <p:txBody>
          <a:bodyPr anchorCtr="0" anchor="t" bIns="45000" lIns="90000" spcFirstLastPara="1" rIns="90000" wrap="square" tIns="45000">
            <a:noAutofit/>
          </a:bodyPr>
          <a:lstStyle/>
          <a:p>
            <a:pPr indent="0" lvl="0" marL="0" marR="0" rtl="0" algn="l">
              <a:spcBef>
                <a:spcPts val="0"/>
              </a:spcBef>
              <a:spcAft>
                <a:spcPts val="0"/>
              </a:spcAft>
              <a:buNone/>
            </a:pPr>
            <a:r>
              <a:t/>
            </a:r>
            <a:endParaRPr b="0" sz="1800" u="none" strike="noStrike">
              <a:solidFill>
                <a:srgbClr val="FFFFFF"/>
              </a:solidFill>
              <a:latin typeface="Arial"/>
              <a:ea typeface="Arial"/>
              <a:cs typeface="Arial"/>
              <a:sym typeface="Arial"/>
            </a:endParaRPr>
          </a:p>
        </p:txBody>
      </p:sp>
      <p:sp>
        <p:nvSpPr>
          <p:cNvPr id="275" name="Google Shape;275;p8"/>
          <p:cNvSpPr/>
          <p:nvPr/>
        </p:nvSpPr>
        <p:spPr>
          <a:xfrm>
            <a:off x="0" y="0"/>
            <a:ext cx="502560" cy="776880"/>
          </a:xfrm>
          <a:prstGeom prst="rect">
            <a:avLst/>
          </a:prstGeom>
          <a:solidFill>
            <a:srgbClr val="E85D04"/>
          </a:solidFill>
          <a:ln cap="flat" cmpd="sng" w="12700">
            <a:solidFill>
              <a:srgbClr val="E85D04"/>
            </a:solidFill>
            <a:prstDash val="solid"/>
            <a:round/>
            <a:headEnd len="sm" w="sm" type="none"/>
            <a:tailEnd len="sm" w="sm" type="none"/>
          </a:ln>
        </p:spPr>
        <p:txBody>
          <a:bodyPr anchorCtr="0" anchor="t" bIns="45000" lIns="90000" spcFirstLastPara="1" rIns="90000" wrap="square" tIns="45000">
            <a:noAutofit/>
          </a:bodyPr>
          <a:lstStyle/>
          <a:p>
            <a:pPr indent="0" lvl="0" marL="0" marR="0" rtl="0" algn="l">
              <a:spcBef>
                <a:spcPts val="0"/>
              </a:spcBef>
              <a:spcAft>
                <a:spcPts val="0"/>
              </a:spcAft>
              <a:buNone/>
            </a:pPr>
            <a:r>
              <a:t/>
            </a:r>
            <a:endParaRPr b="0" sz="1800" u="none" strike="noStrike">
              <a:solidFill>
                <a:srgbClr val="FFFFFF"/>
              </a:solidFill>
              <a:latin typeface="Arial"/>
              <a:ea typeface="Arial"/>
              <a:cs typeface="Arial"/>
              <a:sym typeface="Arial"/>
            </a:endParaRPr>
          </a:p>
        </p:txBody>
      </p:sp>
      <p:sp>
        <p:nvSpPr>
          <p:cNvPr id="276" name="Google Shape;276;p8"/>
          <p:cNvSpPr/>
          <p:nvPr/>
        </p:nvSpPr>
        <p:spPr>
          <a:xfrm>
            <a:off x="0" y="0"/>
            <a:ext cx="502560" cy="776880"/>
          </a:xfrm>
          <a:prstGeom prst="rect">
            <a:avLst/>
          </a:prstGeom>
          <a:noFill/>
          <a:ln>
            <a:noFill/>
          </a:ln>
        </p:spPr>
        <p:txBody>
          <a:bodyPr anchorCtr="0" anchor="ctr" bIns="45000" lIns="90000" spcFirstLastPara="1" rIns="90000" wrap="square" tIns="45000">
            <a:noAutofit/>
          </a:bodyPr>
          <a:lstStyle/>
          <a:p>
            <a:pPr indent="0" lvl="0" marL="0" marR="0" rtl="0" algn="ctr">
              <a:lnSpc>
                <a:spcPct val="100000"/>
              </a:lnSpc>
              <a:spcBef>
                <a:spcPts val="0"/>
              </a:spcBef>
              <a:spcAft>
                <a:spcPts val="0"/>
              </a:spcAft>
              <a:buNone/>
            </a:pPr>
            <a:r>
              <a:rPr b="1" lang="en-US" sz="1300" u="none" strike="noStrike">
                <a:solidFill>
                  <a:srgbClr val="FFFFFF"/>
                </a:solidFill>
                <a:latin typeface="Calibri"/>
                <a:ea typeface="Calibri"/>
                <a:cs typeface="Calibri"/>
                <a:sym typeface="Calibri"/>
              </a:rPr>
              <a:t>03</a:t>
            </a:r>
            <a:endParaRPr b="0" sz="1300" u="none" strike="noStrike">
              <a:solidFill>
                <a:srgbClr val="000000"/>
              </a:solidFill>
              <a:latin typeface="Arial"/>
              <a:ea typeface="Arial"/>
              <a:cs typeface="Arial"/>
              <a:sym typeface="Arial"/>
            </a:endParaRPr>
          </a:p>
        </p:txBody>
      </p:sp>
      <p:sp>
        <p:nvSpPr>
          <p:cNvPr id="277" name="Google Shape;277;p8"/>
          <p:cNvSpPr/>
          <p:nvPr/>
        </p:nvSpPr>
        <p:spPr>
          <a:xfrm>
            <a:off x="594360" y="0"/>
            <a:ext cx="8412120" cy="77688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1" lang="en-US" sz="2000" u="none" strike="noStrike">
                <a:solidFill>
                  <a:srgbClr val="FFFFFF"/>
                </a:solidFill>
                <a:latin typeface="Calibri"/>
                <a:ea typeface="Calibri"/>
                <a:cs typeface="Calibri"/>
                <a:sym typeface="Calibri"/>
              </a:rPr>
              <a:t>🔄  Mises à jour — Bonnes pratiques &amp; logiciels obsolètes</a:t>
            </a:r>
            <a:endParaRPr b="0" sz="2000" u="none" strike="noStrike">
              <a:solidFill>
                <a:srgbClr val="000000"/>
              </a:solidFill>
              <a:latin typeface="Arial"/>
              <a:ea typeface="Arial"/>
              <a:cs typeface="Arial"/>
              <a:sym typeface="Arial"/>
            </a:endParaRPr>
          </a:p>
        </p:txBody>
      </p:sp>
      <p:sp>
        <p:nvSpPr>
          <p:cNvPr id="278" name="Google Shape;278;p8"/>
          <p:cNvSpPr/>
          <p:nvPr/>
        </p:nvSpPr>
        <p:spPr>
          <a:xfrm>
            <a:off x="320040" y="914400"/>
            <a:ext cx="4114440" cy="3931560"/>
          </a:xfrm>
          <a:prstGeom prst="rect">
            <a:avLst/>
          </a:prstGeom>
          <a:solidFill>
            <a:srgbClr val="FFFFFF"/>
          </a:solidFill>
          <a:ln cap="flat" cmpd="sng" w="9525">
            <a:solidFill>
              <a:srgbClr val="E2E8F0"/>
            </a:solidFill>
            <a:prstDash val="solid"/>
            <a:round/>
            <a:headEnd len="sm" w="sm" type="none"/>
            <a:tailEnd len="sm" w="sm" type="none"/>
          </a:ln>
          <a:effectLst>
            <a:outerShdw blurRad="63360" rotWithShape="0" algn="bl" dir="8100000" dist="25455">
              <a:srgbClr val="000000">
                <a:alpha val="7843"/>
              </a:srgbClr>
            </a:outerShdw>
          </a:effectLst>
        </p:spPr>
        <p:txBody>
          <a:bodyPr anchorCtr="0" anchor="t" bIns="45000" lIns="90000" spcFirstLastPara="1" rIns="90000" wrap="square" tIns="45000">
            <a:noAutofit/>
          </a:bodyPr>
          <a:lstStyle/>
          <a:p>
            <a:pPr indent="0" lvl="0" marL="0" marR="0" rtl="0" algn="l">
              <a:spcBef>
                <a:spcPts val="0"/>
              </a:spcBef>
              <a:spcAft>
                <a:spcPts val="0"/>
              </a:spcAft>
              <a:buNone/>
            </a:pPr>
            <a:r>
              <a:t/>
            </a:r>
            <a:endParaRPr b="0" sz="1800" u="none" strike="noStrike">
              <a:solidFill>
                <a:srgbClr val="000000"/>
              </a:solidFill>
              <a:latin typeface="Arial"/>
              <a:ea typeface="Arial"/>
              <a:cs typeface="Arial"/>
              <a:sym typeface="Arial"/>
            </a:endParaRPr>
          </a:p>
        </p:txBody>
      </p:sp>
      <p:sp>
        <p:nvSpPr>
          <p:cNvPr id="279" name="Google Shape;279;p8"/>
          <p:cNvSpPr/>
          <p:nvPr/>
        </p:nvSpPr>
        <p:spPr>
          <a:xfrm>
            <a:off x="320040" y="914400"/>
            <a:ext cx="4114440" cy="383760"/>
          </a:xfrm>
          <a:prstGeom prst="rect">
            <a:avLst/>
          </a:prstGeom>
          <a:solidFill>
            <a:srgbClr val="2B7CC1"/>
          </a:solidFill>
          <a:ln cap="flat" cmpd="sng" w="12700">
            <a:solidFill>
              <a:srgbClr val="2B7CC1"/>
            </a:solidFill>
            <a:prstDash val="solid"/>
            <a:round/>
            <a:headEnd len="sm" w="sm" type="none"/>
            <a:tailEnd len="sm" w="sm" type="none"/>
          </a:ln>
        </p:spPr>
        <p:txBody>
          <a:bodyPr anchorCtr="0" anchor="t" bIns="45000" lIns="90000" spcFirstLastPara="1" rIns="90000" wrap="square" tIns="45000">
            <a:noAutofit/>
          </a:bodyPr>
          <a:lstStyle/>
          <a:p>
            <a:pPr indent="0" lvl="0" marL="0" marR="0" rtl="0" algn="l">
              <a:spcBef>
                <a:spcPts val="0"/>
              </a:spcBef>
              <a:spcAft>
                <a:spcPts val="0"/>
              </a:spcAft>
              <a:buNone/>
            </a:pPr>
            <a:r>
              <a:t/>
            </a:r>
            <a:endParaRPr b="0" sz="1800" u="none" strike="noStrike">
              <a:solidFill>
                <a:srgbClr val="FFFFFF"/>
              </a:solidFill>
              <a:latin typeface="Arial"/>
              <a:ea typeface="Arial"/>
              <a:cs typeface="Arial"/>
              <a:sym typeface="Arial"/>
            </a:endParaRPr>
          </a:p>
        </p:txBody>
      </p:sp>
      <p:sp>
        <p:nvSpPr>
          <p:cNvPr id="280" name="Google Shape;280;p8"/>
          <p:cNvSpPr/>
          <p:nvPr/>
        </p:nvSpPr>
        <p:spPr>
          <a:xfrm>
            <a:off x="411480" y="914400"/>
            <a:ext cx="3931560" cy="38376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1" lang="en-US" sz="1300" u="none" strike="noStrike">
                <a:solidFill>
                  <a:srgbClr val="FFFFFF"/>
                </a:solidFill>
                <a:latin typeface="Calibri"/>
                <a:ea typeface="Calibri"/>
                <a:cs typeface="Calibri"/>
                <a:sym typeface="Calibri"/>
              </a:rPr>
              <a:t>🖥️ Que faut-il mettre à jour ?</a:t>
            </a:r>
            <a:endParaRPr b="0" sz="1300" u="none" strike="noStrike">
              <a:solidFill>
                <a:srgbClr val="000000"/>
              </a:solidFill>
              <a:latin typeface="Arial"/>
              <a:ea typeface="Arial"/>
              <a:cs typeface="Arial"/>
              <a:sym typeface="Arial"/>
            </a:endParaRPr>
          </a:p>
        </p:txBody>
      </p:sp>
      <p:sp>
        <p:nvSpPr>
          <p:cNvPr id="281" name="Google Shape;281;p8"/>
          <p:cNvSpPr/>
          <p:nvPr/>
        </p:nvSpPr>
        <p:spPr>
          <a:xfrm>
            <a:off x="411480" y="1398960"/>
            <a:ext cx="347040" cy="38376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0" lang="en-US" sz="1500" u="none" strike="noStrike">
                <a:solidFill>
                  <a:srgbClr val="000000"/>
                </a:solidFill>
                <a:latin typeface="Calibri"/>
                <a:ea typeface="Calibri"/>
                <a:cs typeface="Calibri"/>
                <a:sym typeface="Calibri"/>
              </a:rPr>
              <a:t>💻</a:t>
            </a:r>
            <a:endParaRPr b="0" sz="1500" u="none" strike="noStrike">
              <a:solidFill>
                <a:srgbClr val="000000"/>
              </a:solidFill>
              <a:latin typeface="Arial"/>
              <a:ea typeface="Arial"/>
              <a:cs typeface="Arial"/>
              <a:sym typeface="Arial"/>
            </a:endParaRPr>
          </a:p>
        </p:txBody>
      </p:sp>
      <p:sp>
        <p:nvSpPr>
          <p:cNvPr id="282" name="Google Shape;282;p8"/>
          <p:cNvSpPr/>
          <p:nvPr/>
        </p:nvSpPr>
        <p:spPr>
          <a:xfrm>
            <a:off x="822960" y="1398960"/>
            <a:ext cx="3474360" cy="20088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1" lang="en-US" sz="1100" u="none" strike="noStrike">
                <a:solidFill>
                  <a:srgbClr val="0D1B2A"/>
                </a:solidFill>
                <a:latin typeface="Calibri"/>
                <a:ea typeface="Calibri"/>
                <a:cs typeface="Calibri"/>
                <a:sym typeface="Calibri"/>
              </a:rPr>
              <a:t>Système d'exploitation</a:t>
            </a:r>
            <a:endParaRPr b="0" sz="1100" u="none" strike="noStrike">
              <a:solidFill>
                <a:srgbClr val="000000"/>
              </a:solidFill>
              <a:latin typeface="Arial"/>
              <a:ea typeface="Arial"/>
              <a:cs typeface="Arial"/>
              <a:sym typeface="Arial"/>
            </a:endParaRPr>
          </a:p>
        </p:txBody>
      </p:sp>
      <p:sp>
        <p:nvSpPr>
          <p:cNvPr id="283" name="Google Shape;283;p8"/>
          <p:cNvSpPr/>
          <p:nvPr/>
        </p:nvSpPr>
        <p:spPr>
          <a:xfrm>
            <a:off x="822960" y="1600200"/>
            <a:ext cx="3474360" cy="18252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0" lang="en-US" sz="950" u="none" strike="noStrike">
                <a:solidFill>
                  <a:srgbClr val="475569"/>
                </a:solidFill>
                <a:latin typeface="Calibri"/>
                <a:ea typeface="Calibri"/>
                <a:cs typeface="Calibri"/>
                <a:sym typeface="Calibri"/>
              </a:rPr>
              <a:t>Windows, macOS, Linux — activez les MAJ auto</a:t>
            </a:r>
            <a:endParaRPr b="0" sz="950" u="none" strike="noStrike">
              <a:solidFill>
                <a:srgbClr val="000000"/>
              </a:solidFill>
              <a:latin typeface="Arial"/>
              <a:ea typeface="Arial"/>
              <a:cs typeface="Arial"/>
              <a:sym typeface="Arial"/>
            </a:endParaRPr>
          </a:p>
        </p:txBody>
      </p:sp>
      <p:sp>
        <p:nvSpPr>
          <p:cNvPr id="284" name="Google Shape;284;p8"/>
          <p:cNvSpPr/>
          <p:nvPr/>
        </p:nvSpPr>
        <p:spPr>
          <a:xfrm>
            <a:off x="411480" y="1837800"/>
            <a:ext cx="347040" cy="38376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0" lang="en-US" sz="1500" u="none" strike="noStrike">
                <a:solidFill>
                  <a:srgbClr val="000000"/>
                </a:solidFill>
                <a:latin typeface="Calibri"/>
                <a:ea typeface="Calibri"/>
                <a:cs typeface="Calibri"/>
                <a:sym typeface="Calibri"/>
              </a:rPr>
              <a:t>🌐</a:t>
            </a:r>
            <a:endParaRPr b="0" sz="1500" u="none" strike="noStrike">
              <a:solidFill>
                <a:srgbClr val="000000"/>
              </a:solidFill>
              <a:latin typeface="Arial"/>
              <a:ea typeface="Arial"/>
              <a:cs typeface="Arial"/>
              <a:sym typeface="Arial"/>
            </a:endParaRPr>
          </a:p>
        </p:txBody>
      </p:sp>
      <p:sp>
        <p:nvSpPr>
          <p:cNvPr id="285" name="Google Shape;285;p8"/>
          <p:cNvSpPr/>
          <p:nvPr/>
        </p:nvSpPr>
        <p:spPr>
          <a:xfrm>
            <a:off x="822960" y="1837800"/>
            <a:ext cx="3474360" cy="20088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1" lang="en-US" sz="1100" u="none" strike="noStrike">
                <a:solidFill>
                  <a:srgbClr val="0D1B2A"/>
                </a:solidFill>
                <a:latin typeface="Calibri"/>
                <a:ea typeface="Calibri"/>
                <a:cs typeface="Calibri"/>
                <a:sym typeface="Calibri"/>
              </a:rPr>
              <a:t>Navigateur web</a:t>
            </a:r>
            <a:endParaRPr b="0" sz="1100" u="none" strike="noStrike">
              <a:solidFill>
                <a:srgbClr val="000000"/>
              </a:solidFill>
              <a:latin typeface="Arial"/>
              <a:ea typeface="Arial"/>
              <a:cs typeface="Arial"/>
              <a:sym typeface="Arial"/>
            </a:endParaRPr>
          </a:p>
        </p:txBody>
      </p:sp>
      <p:sp>
        <p:nvSpPr>
          <p:cNvPr id="286" name="Google Shape;286;p8"/>
          <p:cNvSpPr/>
          <p:nvPr/>
        </p:nvSpPr>
        <p:spPr>
          <a:xfrm>
            <a:off x="822960" y="2039040"/>
            <a:ext cx="3474360" cy="18252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0" lang="en-US" sz="950" u="none" strike="noStrike">
                <a:solidFill>
                  <a:srgbClr val="475569"/>
                </a:solidFill>
                <a:latin typeface="Calibri"/>
                <a:ea typeface="Calibri"/>
                <a:cs typeface="Calibri"/>
                <a:sym typeface="Calibri"/>
              </a:rPr>
              <a:t>Chrome, Firefox, Edge — ils se mettent à jour seuls si activé</a:t>
            </a:r>
            <a:endParaRPr b="0" sz="950" u="none" strike="noStrike">
              <a:solidFill>
                <a:srgbClr val="000000"/>
              </a:solidFill>
              <a:latin typeface="Arial"/>
              <a:ea typeface="Arial"/>
              <a:cs typeface="Arial"/>
              <a:sym typeface="Arial"/>
            </a:endParaRPr>
          </a:p>
        </p:txBody>
      </p:sp>
      <p:sp>
        <p:nvSpPr>
          <p:cNvPr id="287" name="Google Shape;287;p8"/>
          <p:cNvSpPr/>
          <p:nvPr/>
        </p:nvSpPr>
        <p:spPr>
          <a:xfrm>
            <a:off x="411480" y="2277000"/>
            <a:ext cx="347040" cy="38376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0" lang="en-US" sz="1500" u="none" strike="noStrike">
                <a:solidFill>
                  <a:srgbClr val="000000"/>
                </a:solidFill>
                <a:latin typeface="Calibri"/>
                <a:ea typeface="Calibri"/>
                <a:cs typeface="Calibri"/>
                <a:sym typeface="Calibri"/>
              </a:rPr>
              <a:t>📱</a:t>
            </a:r>
            <a:endParaRPr b="0" sz="1500" u="none" strike="noStrike">
              <a:solidFill>
                <a:srgbClr val="000000"/>
              </a:solidFill>
              <a:latin typeface="Arial"/>
              <a:ea typeface="Arial"/>
              <a:cs typeface="Arial"/>
              <a:sym typeface="Arial"/>
            </a:endParaRPr>
          </a:p>
        </p:txBody>
      </p:sp>
      <p:sp>
        <p:nvSpPr>
          <p:cNvPr id="288" name="Google Shape;288;p8"/>
          <p:cNvSpPr/>
          <p:nvPr/>
        </p:nvSpPr>
        <p:spPr>
          <a:xfrm>
            <a:off x="822960" y="2277000"/>
            <a:ext cx="3474360" cy="20088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1" lang="en-US" sz="1100" u="none" strike="noStrike">
                <a:solidFill>
                  <a:srgbClr val="0D1B2A"/>
                </a:solidFill>
                <a:latin typeface="Calibri"/>
                <a:ea typeface="Calibri"/>
                <a:cs typeface="Calibri"/>
                <a:sym typeface="Calibri"/>
              </a:rPr>
              <a:t>Smartphone</a:t>
            </a:r>
            <a:endParaRPr b="0" sz="1100" u="none" strike="noStrike">
              <a:solidFill>
                <a:srgbClr val="000000"/>
              </a:solidFill>
              <a:latin typeface="Arial"/>
              <a:ea typeface="Arial"/>
              <a:cs typeface="Arial"/>
              <a:sym typeface="Arial"/>
            </a:endParaRPr>
          </a:p>
        </p:txBody>
      </p:sp>
      <p:sp>
        <p:nvSpPr>
          <p:cNvPr id="289" name="Google Shape;289;p8"/>
          <p:cNvSpPr/>
          <p:nvPr/>
        </p:nvSpPr>
        <p:spPr>
          <a:xfrm>
            <a:off x="822960" y="2477880"/>
            <a:ext cx="3474360" cy="18252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0" lang="en-US" sz="950" u="none" strike="noStrike">
                <a:solidFill>
                  <a:srgbClr val="475569"/>
                </a:solidFill>
                <a:latin typeface="Calibri"/>
                <a:ea typeface="Calibri"/>
                <a:cs typeface="Calibri"/>
                <a:sym typeface="Calibri"/>
              </a:rPr>
              <a:t>iOS et Android publient régulièrement des correctifs</a:t>
            </a:r>
            <a:endParaRPr b="0" sz="950" u="none" strike="noStrike">
              <a:solidFill>
                <a:srgbClr val="000000"/>
              </a:solidFill>
              <a:latin typeface="Arial"/>
              <a:ea typeface="Arial"/>
              <a:cs typeface="Arial"/>
              <a:sym typeface="Arial"/>
            </a:endParaRPr>
          </a:p>
        </p:txBody>
      </p:sp>
      <p:sp>
        <p:nvSpPr>
          <p:cNvPr id="290" name="Google Shape;290;p8"/>
          <p:cNvSpPr/>
          <p:nvPr/>
        </p:nvSpPr>
        <p:spPr>
          <a:xfrm>
            <a:off x="411480" y="2715840"/>
            <a:ext cx="347040" cy="38376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0" lang="en-US" sz="1500" u="none" strike="noStrike">
                <a:solidFill>
                  <a:srgbClr val="000000"/>
                </a:solidFill>
                <a:latin typeface="Calibri"/>
                <a:ea typeface="Calibri"/>
                <a:cs typeface="Calibri"/>
                <a:sym typeface="Calibri"/>
              </a:rPr>
              <a:t>🔌</a:t>
            </a:r>
            <a:endParaRPr b="0" sz="1500" u="none" strike="noStrike">
              <a:solidFill>
                <a:srgbClr val="000000"/>
              </a:solidFill>
              <a:latin typeface="Arial"/>
              <a:ea typeface="Arial"/>
              <a:cs typeface="Arial"/>
              <a:sym typeface="Arial"/>
            </a:endParaRPr>
          </a:p>
        </p:txBody>
      </p:sp>
      <p:sp>
        <p:nvSpPr>
          <p:cNvPr id="291" name="Google Shape;291;p8"/>
          <p:cNvSpPr/>
          <p:nvPr/>
        </p:nvSpPr>
        <p:spPr>
          <a:xfrm>
            <a:off x="822960" y="2715840"/>
            <a:ext cx="3474360" cy="20088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1" lang="en-US" sz="1100" u="none" strike="noStrike">
                <a:solidFill>
                  <a:srgbClr val="0D1B2A"/>
                </a:solidFill>
                <a:latin typeface="Calibri"/>
                <a:ea typeface="Calibri"/>
                <a:cs typeface="Calibri"/>
                <a:sym typeface="Calibri"/>
              </a:rPr>
              <a:t>Applications et plugins</a:t>
            </a:r>
            <a:endParaRPr b="0" sz="1100" u="none" strike="noStrike">
              <a:solidFill>
                <a:srgbClr val="000000"/>
              </a:solidFill>
              <a:latin typeface="Arial"/>
              <a:ea typeface="Arial"/>
              <a:cs typeface="Arial"/>
              <a:sym typeface="Arial"/>
            </a:endParaRPr>
          </a:p>
        </p:txBody>
      </p:sp>
      <p:sp>
        <p:nvSpPr>
          <p:cNvPr id="292" name="Google Shape;292;p8"/>
          <p:cNvSpPr/>
          <p:nvPr/>
        </p:nvSpPr>
        <p:spPr>
          <a:xfrm>
            <a:off x="822960" y="2917080"/>
            <a:ext cx="3474360" cy="18252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0" lang="en-US" sz="950" u="none" strike="noStrike">
                <a:solidFill>
                  <a:srgbClr val="475569"/>
                </a:solidFill>
                <a:latin typeface="Calibri"/>
                <a:ea typeface="Calibri"/>
                <a:cs typeface="Calibri"/>
                <a:sym typeface="Calibri"/>
              </a:rPr>
              <a:t>Office, Acrobat, Java, Flash (à désinstaller !)</a:t>
            </a:r>
            <a:endParaRPr b="0" sz="950" u="none" strike="noStrike">
              <a:solidFill>
                <a:srgbClr val="000000"/>
              </a:solidFill>
              <a:latin typeface="Arial"/>
              <a:ea typeface="Arial"/>
              <a:cs typeface="Arial"/>
              <a:sym typeface="Arial"/>
            </a:endParaRPr>
          </a:p>
        </p:txBody>
      </p:sp>
      <p:sp>
        <p:nvSpPr>
          <p:cNvPr id="293" name="Google Shape;293;p8"/>
          <p:cNvSpPr/>
          <p:nvPr/>
        </p:nvSpPr>
        <p:spPr>
          <a:xfrm>
            <a:off x="411480" y="3154680"/>
            <a:ext cx="347040" cy="38376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0" lang="en-US" sz="1500" u="none" strike="noStrike">
                <a:solidFill>
                  <a:srgbClr val="000000"/>
                </a:solidFill>
                <a:latin typeface="Calibri"/>
                <a:ea typeface="Calibri"/>
                <a:cs typeface="Calibri"/>
                <a:sym typeface="Calibri"/>
              </a:rPr>
              <a:t>🛡️</a:t>
            </a:r>
            <a:endParaRPr b="0" sz="1500" u="none" strike="noStrike">
              <a:solidFill>
                <a:srgbClr val="000000"/>
              </a:solidFill>
              <a:latin typeface="Arial"/>
              <a:ea typeface="Arial"/>
              <a:cs typeface="Arial"/>
              <a:sym typeface="Arial"/>
            </a:endParaRPr>
          </a:p>
        </p:txBody>
      </p:sp>
      <p:sp>
        <p:nvSpPr>
          <p:cNvPr id="294" name="Google Shape;294;p8"/>
          <p:cNvSpPr/>
          <p:nvPr/>
        </p:nvSpPr>
        <p:spPr>
          <a:xfrm>
            <a:off x="822960" y="3154680"/>
            <a:ext cx="3474360" cy="20088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1" lang="en-US" sz="1100" u="none" strike="noStrike">
                <a:solidFill>
                  <a:srgbClr val="0D1B2A"/>
                </a:solidFill>
                <a:latin typeface="Calibri"/>
                <a:ea typeface="Calibri"/>
                <a:cs typeface="Calibri"/>
                <a:sym typeface="Calibri"/>
              </a:rPr>
              <a:t>Antivirus</a:t>
            </a:r>
            <a:endParaRPr b="0" sz="1100" u="none" strike="noStrike">
              <a:solidFill>
                <a:srgbClr val="000000"/>
              </a:solidFill>
              <a:latin typeface="Arial"/>
              <a:ea typeface="Arial"/>
              <a:cs typeface="Arial"/>
              <a:sym typeface="Arial"/>
            </a:endParaRPr>
          </a:p>
        </p:txBody>
      </p:sp>
      <p:sp>
        <p:nvSpPr>
          <p:cNvPr id="295" name="Google Shape;295;p8"/>
          <p:cNvSpPr/>
          <p:nvPr/>
        </p:nvSpPr>
        <p:spPr>
          <a:xfrm>
            <a:off x="822960" y="3355920"/>
            <a:ext cx="3474360" cy="18252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0" lang="en-US" sz="950" u="none" strike="noStrike">
                <a:solidFill>
                  <a:srgbClr val="475569"/>
                </a:solidFill>
                <a:latin typeface="Calibri"/>
                <a:ea typeface="Calibri"/>
                <a:cs typeface="Calibri"/>
                <a:sym typeface="Calibri"/>
              </a:rPr>
              <a:t>La base de signatures doit être mise à jour quotidiennement</a:t>
            </a:r>
            <a:endParaRPr b="0" sz="950" u="none" strike="noStrike">
              <a:solidFill>
                <a:srgbClr val="000000"/>
              </a:solidFill>
              <a:latin typeface="Arial"/>
              <a:ea typeface="Arial"/>
              <a:cs typeface="Arial"/>
              <a:sym typeface="Arial"/>
            </a:endParaRPr>
          </a:p>
        </p:txBody>
      </p:sp>
      <p:sp>
        <p:nvSpPr>
          <p:cNvPr id="296" name="Google Shape;296;p8"/>
          <p:cNvSpPr/>
          <p:nvPr/>
        </p:nvSpPr>
        <p:spPr>
          <a:xfrm>
            <a:off x="411480" y="3593520"/>
            <a:ext cx="347040" cy="38376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0" lang="en-US" sz="1500" u="none" strike="noStrike">
                <a:solidFill>
                  <a:srgbClr val="000000"/>
                </a:solidFill>
                <a:latin typeface="Calibri"/>
                <a:ea typeface="Calibri"/>
                <a:cs typeface="Calibri"/>
                <a:sym typeface="Calibri"/>
              </a:rPr>
              <a:t>📡</a:t>
            </a:r>
            <a:endParaRPr b="0" sz="1500" u="none" strike="noStrike">
              <a:solidFill>
                <a:srgbClr val="000000"/>
              </a:solidFill>
              <a:latin typeface="Arial"/>
              <a:ea typeface="Arial"/>
              <a:cs typeface="Arial"/>
              <a:sym typeface="Arial"/>
            </a:endParaRPr>
          </a:p>
        </p:txBody>
      </p:sp>
      <p:sp>
        <p:nvSpPr>
          <p:cNvPr id="297" name="Google Shape;297;p8"/>
          <p:cNvSpPr/>
          <p:nvPr/>
        </p:nvSpPr>
        <p:spPr>
          <a:xfrm>
            <a:off x="822960" y="3593520"/>
            <a:ext cx="3474360" cy="20088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1" lang="en-US" sz="1100" u="none" strike="noStrike">
                <a:solidFill>
                  <a:srgbClr val="0D1B2A"/>
                </a:solidFill>
                <a:latin typeface="Calibri"/>
                <a:ea typeface="Calibri"/>
                <a:cs typeface="Calibri"/>
                <a:sym typeface="Calibri"/>
              </a:rPr>
              <a:t>Box / routeur</a:t>
            </a:r>
            <a:endParaRPr b="0" sz="1100" u="none" strike="noStrike">
              <a:solidFill>
                <a:srgbClr val="000000"/>
              </a:solidFill>
              <a:latin typeface="Arial"/>
              <a:ea typeface="Arial"/>
              <a:cs typeface="Arial"/>
              <a:sym typeface="Arial"/>
            </a:endParaRPr>
          </a:p>
        </p:txBody>
      </p:sp>
      <p:sp>
        <p:nvSpPr>
          <p:cNvPr id="298" name="Google Shape;298;p8"/>
          <p:cNvSpPr/>
          <p:nvPr/>
        </p:nvSpPr>
        <p:spPr>
          <a:xfrm>
            <a:off x="822960" y="3794760"/>
            <a:ext cx="3474360" cy="18252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0" lang="en-US" sz="950" u="none" strike="noStrike">
                <a:solidFill>
                  <a:srgbClr val="475569"/>
                </a:solidFill>
                <a:latin typeface="Calibri"/>
                <a:ea typeface="Calibri"/>
                <a:cs typeface="Calibri"/>
                <a:sym typeface="Calibri"/>
              </a:rPr>
              <a:t>Firmware souvent oublié — vérifiez l'interface admin</a:t>
            </a:r>
            <a:endParaRPr b="0" sz="950" u="none" strike="noStrike">
              <a:solidFill>
                <a:srgbClr val="000000"/>
              </a:solidFill>
              <a:latin typeface="Arial"/>
              <a:ea typeface="Arial"/>
              <a:cs typeface="Arial"/>
              <a:sym typeface="Arial"/>
            </a:endParaRPr>
          </a:p>
        </p:txBody>
      </p:sp>
      <p:sp>
        <p:nvSpPr>
          <p:cNvPr id="299" name="Google Shape;299;p8"/>
          <p:cNvSpPr/>
          <p:nvPr/>
        </p:nvSpPr>
        <p:spPr>
          <a:xfrm>
            <a:off x="4663440" y="914400"/>
            <a:ext cx="4114440" cy="1828440"/>
          </a:xfrm>
          <a:prstGeom prst="rect">
            <a:avLst/>
          </a:prstGeom>
          <a:solidFill>
            <a:srgbClr val="FFFFFF"/>
          </a:solidFill>
          <a:ln cap="flat" cmpd="sng" w="9525">
            <a:solidFill>
              <a:srgbClr val="E2E8F0"/>
            </a:solidFill>
            <a:prstDash val="solid"/>
            <a:round/>
            <a:headEnd len="sm" w="sm" type="none"/>
            <a:tailEnd len="sm" w="sm" type="none"/>
          </a:ln>
          <a:effectLst>
            <a:outerShdw blurRad="63360" rotWithShape="0" algn="bl" dir="8100000" dist="25455">
              <a:srgbClr val="000000">
                <a:alpha val="7843"/>
              </a:srgbClr>
            </a:outerShdw>
          </a:effectLst>
        </p:spPr>
        <p:txBody>
          <a:bodyPr anchorCtr="0" anchor="t" bIns="45000" lIns="90000" spcFirstLastPara="1" rIns="90000" wrap="square" tIns="45000">
            <a:noAutofit/>
          </a:bodyPr>
          <a:lstStyle/>
          <a:p>
            <a:pPr indent="0" lvl="0" marL="0" marR="0" rtl="0" algn="l">
              <a:spcBef>
                <a:spcPts val="0"/>
              </a:spcBef>
              <a:spcAft>
                <a:spcPts val="0"/>
              </a:spcAft>
              <a:buNone/>
            </a:pPr>
            <a:r>
              <a:t/>
            </a:r>
            <a:endParaRPr b="0" sz="1800" u="none" strike="noStrike">
              <a:solidFill>
                <a:srgbClr val="000000"/>
              </a:solidFill>
              <a:latin typeface="Arial"/>
              <a:ea typeface="Arial"/>
              <a:cs typeface="Arial"/>
              <a:sym typeface="Arial"/>
            </a:endParaRPr>
          </a:p>
        </p:txBody>
      </p:sp>
      <p:sp>
        <p:nvSpPr>
          <p:cNvPr id="300" name="Google Shape;300;p8"/>
          <p:cNvSpPr/>
          <p:nvPr/>
        </p:nvSpPr>
        <p:spPr>
          <a:xfrm>
            <a:off x="4663440" y="914400"/>
            <a:ext cx="4114440" cy="383760"/>
          </a:xfrm>
          <a:prstGeom prst="rect">
            <a:avLst/>
          </a:prstGeom>
          <a:solidFill>
            <a:srgbClr val="EF4444"/>
          </a:solidFill>
          <a:ln cap="flat" cmpd="sng" w="12700">
            <a:solidFill>
              <a:srgbClr val="EF4444"/>
            </a:solidFill>
            <a:prstDash val="solid"/>
            <a:round/>
            <a:headEnd len="sm" w="sm" type="none"/>
            <a:tailEnd len="sm" w="sm" type="none"/>
          </a:ln>
        </p:spPr>
        <p:txBody>
          <a:bodyPr anchorCtr="0" anchor="t" bIns="45000" lIns="90000" spcFirstLastPara="1" rIns="90000" wrap="square" tIns="45000">
            <a:noAutofit/>
          </a:bodyPr>
          <a:lstStyle/>
          <a:p>
            <a:pPr indent="0" lvl="0" marL="0" marR="0" rtl="0" algn="l">
              <a:spcBef>
                <a:spcPts val="0"/>
              </a:spcBef>
              <a:spcAft>
                <a:spcPts val="0"/>
              </a:spcAft>
              <a:buNone/>
            </a:pPr>
            <a:r>
              <a:t/>
            </a:r>
            <a:endParaRPr b="0" sz="1800" u="none" strike="noStrike">
              <a:solidFill>
                <a:srgbClr val="FFFFFF"/>
              </a:solidFill>
              <a:latin typeface="Arial"/>
              <a:ea typeface="Arial"/>
              <a:cs typeface="Arial"/>
              <a:sym typeface="Arial"/>
            </a:endParaRPr>
          </a:p>
        </p:txBody>
      </p:sp>
      <p:sp>
        <p:nvSpPr>
          <p:cNvPr id="301" name="Google Shape;301;p8"/>
          <p:cNvSpPr/>
          <p:nvPr/>
        </p:nvSpPr>
        <p:spPr>
          <a:xfrm>
            <a:off x="4754880" y="914400"/>
            <a:ext cx="3931560" cy="38376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1" lang="en-US" sz="1200" u="none" strike="noStrike">
                <a:solidFill>
                  <a:srgbClr val="FFFFFF"/>
                </a:solidFill>
                <a:latin typeface="Calibri"/>
                <a:ea typeface="Calibri"/>
                <a:cs typeface="Calibri"/>
                <a:sym typeface="Calibri"/>
              </a:rPr>
              <a:t>⚠️ Risques des logiciels obsolètes</a:t>
            </a:r>
            <a:endParaRPr b="0" sz="1200" u="none" strike="noStrike">
              <a:solidFill>
                <a:srgbClr val="000000"/>
              </a:solidFill>
              <a:latin typeface="Arial"/>
              <a:ea typeface="Arial"/>
              <a:cs typeface="Arial"/>
              <a:sym typeface="Arial"/>
            </a:endParaRPr>
          </a:p>
        </p:txBody>
      </p:sp>
      <p:sp>
        <p:nvSpPr>
          <p:cNvPr id="302" name="Google Shape;302;p8"/>
          <p:cNvSpPr/>
          <p:nvPr/>
        </p:nvSpPr>
        <p:spPr>
          <a:xfrm>
            <a:off x="4754880" y="1389960"/>
            <a:ext cx="3931560" cy="29232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0" lang="en-US" sz="1050" u="none" strike="noStrike">
                <a:solidFill>
                  <a:srgbClr val="475569"/>
                </a:solidFill>
                <a:latin typeface="Calibri"/>
                <a:ea typeface="Calibri"/>
                <a:cs typeface="Calibri"/>
                <a:sym typeface="Calibri"/>
              </a:rPr>
              <a:t>🔴  Failles non corrigées exploitables par des hackers</a:t>
            </a:r>
            <a:endParaRPr b="0" sz="1050" u="none" strike="noStrike">
              <a:solidFill>
                <a:srgbClr val="000000"/>
              </a:solidFill>
              <a:latin typeface="Arial"/>
              <a:ea typeface="Arial"/>
              <a:cs typeface="Arial"/>
              <a:sym typeface="Arial"/>
            </a:endParaRPr>
          </a:p>
        </p:txBody>
      </p:sp>
      <p:sp>
        <p:nvSpPr>
          <p:cNvPr id="303" name="Google Shape;303;p8"/>
          <p:cNvSpPr/>
          <p:nvPr/>
        </p:nvSpPr>
        <p:spPr>
          <a:xfrm>
            <a:off x="4754880" y="1719000"/>
            <a:ext cx="3931560" cy="29232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0" lang="en-US" sz="1050" u="none" strike="noStrike">
                <a:solidFill>
                  <a:srgbClr val="475569"/>
                </a:solidFill>
                <a:latin typeface="Calibri"/>
                <a:ea typeface="Calibri"/>
                <a:cs typeface="Calibri"/>
                <a:sym typeface="Calibri"/>
              </a:rPr>
              <a:t>🔴  Incompatibilité avec les nouveaux protocoles sécurisés</a:t>
            </a:r>
            <a:endParaRPr b="0" sz="1050" u="none" strike="noStrike">
              <a:solidFill>
                <a:srgbClr val="000000"/>
              </a:solidFill>
              <a:latin typeface="Arial"/>
              <a:ea typeface="Arial"/>
              <a:cs typeface="Arial"/>
              <a:sym typeface="Arial"/>
            </a:endParaRPr>
          </a:p>
        </p:txBody>
      </p:sp>
      <p:sp>
        <p:nvSpPr>
          <p:cNvPr id="304" name="Google Shape;304;p8"/>
          <p:cNvSpPr/>
          <p:nvPr/>
        </p:nvSpPr>
        <p:spPr>
          <a:xfrm>
            <a:off x="4754880" y="2048400"/>
            <a:ext cx="3931560" cy="29232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0" lang="en-US" sz="1050" u="none" strike="noStrike">
                <a:solidFill>
                  <a:srgbClr val="475569"/>
                </a:solidFill>
                <a:latin typeface="Calibri"/>
                <a:ea typeface="Calibri"/>
                <a:cs typeface="Calibri"/>
                <a:sym typeface="Calibri"/>
              </a:rPr>
              <a:t>🔴  Perte de support officiel (Windows XP toujours utilisé en 2024 !)</a:t>
            </a:r>
            <a:endParaRPr b="0" sz="1050" u="none" strike="noStrike">
              <a:solidFill>
                <a:srgbClr val="000000"/>
              </a:solidFill>
              <a:latin typeface="Arial"/>
              <a:ea typeface="Arial"/>
              <a:cs typeface="Arial"/>
              <a:sym typeface="Arial"/>
            </a:endParaRPr>
          </a:p>
        </p:txBody>
      </p:sp>
      <p:sp>
        <p:nvSpPr>
          <p:cNvPr id="305" name="Google Shape;305;p8"/>
          <p:cNvSpPr/>
          <p:nvPr/>
        </p:nvSpPr>
        <p:spPr>
          <a:xfrm>
            <a:off x="4754880" y="2377440"/>
            <a:ext cx="3931560" cy="29232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0" lang="en-US" sz="1050" u="none" strike="noStrike">
                <a:solidFill>
                  <a:srgbClr val="475569"/>
                </a:solidFill>
                <a:latin typeface="Calibri"/>
                <a:ea typeface="Calibri"/>
                <a:cs typeface="Calibri"/>
                <a:sym typeface="Calibri"/>
              </a:rPr>
              <a:t>🔴  Porte d'entrée pour ransomwares et malwares</a:t>
            </a:r>
            <a:endParaRPr b="0" sz="1050" u="none" strike="noStrike">
              <a:solidFill>
                <a:srgbClr val="000000"/>
              </a:solidFill>
              <a:latin typeface="Arial"/>
              <a:ea typeface="Arial"/>
              <a:cs typeface="Arial"/>
              <a:sym typeface="Arial"/>
            </a:endParaRPr>
          </a:p>
        </p:txBody>
      </p:sp>
      <p:sp>
        <p:nvSpPr>
          <p:cNvPr id="306" name="Google Shape;306;p8"/>
          <p:cNvSpPr/>
          <p:nvPr/>
        </p:nvSpPr>
        <p:spPr>
          <a:xfrm>
            <a:off x="4663440" y="2880360"/>
            <a:ext cx="4114440" cy="1965600"/>
          </a:xfrm>
          <a:prstGeom prst="rect">
            <a:avLst/>
          </a:prstGeom>
          <a:solidFill>
            <a:srgbClr val="FFFFFF"/>
          </a:solidFill>
          <a:ln cap="flat" cmpd="sng" w="9525">
            <a:solidFill>
              <a:srgbClr val="E2E8F0"/>
            </a:solidFill>
            <a:prstDash val="solid"/>
            <a:round/>
            <a:headEnd len="sm" w="sm" type="none"/>
            <a:tailEnd len="sm" w="sm" type="none"/>
          </a:ln>
          <a:effectLst>
            <a:outerShdw blurRad="63360" rotWithShape="0" algn="bl" dir="8100000" dist="25455">
              <a:srgbClr val="000000">
                <a:alpha val="7843"/>
              </a:srgbClr>
            </a:outerShdw>
          </a:effectLst>
        </p:spPr>
        <p:txBody>
          <a:bodyPr anchorCtr="0" anchor="t" bIns="45000" lIns="90000" spcFirstLastPara="1" rIns="90000" wrap="square" tIns="45000">
            <a:noAutofit/>
          </a:bodyPr>
          <a:lstStyle/>
          <a:p>
            <a:pPr indent="0" lvl="0" marL="0" marR="0" rtl="0" algn="l">
              <a:spcBef>
                <a:spcPts val="0"/>
              </a:spcBef>
              <a:spcAft>
                <a:spcPts val="0"/>
              </a:spcAft>
              <a:buNone/>
            </a:pPr>
            <a:r>
              <a:t/>
            </a:r>
            <a:endParaRPr b="0" sz="1800" u="none" strike="noStrike">
              <a:solidFill>
                <a:srgbClr val="000000"/>
              </a:solidFill>
              <a:latin typeface="Arial"/>
              <a:ea typeface="Arial"/>
              <a:cs typeface="Arial"/>
              <a:sym typeface="Arial"/>
            </a:endParaRPr>
          </a:p>
        </p:txBody>
      </p:sp>
      <p:sp>
        <p:nvSpPr>
          <p:cNvPr id="307" name="Google Shape;307;p8"/>
          <p:cNvSpPr/>
          <p:nvPr/>
        </p:nvSpPr>
        <p:spPr>
          <a:xfrm>
            <a:off x="4663440" y="2880360"/>
            <a:ext cx="4114440" cy="383760"/>
          </a:xfrm>
          <a:prstGeom prst="rect">
            <a:avLst/>
          </a:prstGeom>
          <a:solidFill>
            <a:srgbClr val="16A34A"/>
          </a:solidFill>
          <a:ln cap="flat" cmpd="sng" w="12700">
            <a:solidFill>
              <a:srgbClr val="16A34A"/>
            </a:solidFill>
            <a:prstDash val="solid"/>
            <a:round/>
            <a:headEnd len="sm" w="sm" type="none"/>
            <a:tailEnd len="sm" w="sm" type="none"/>
          </a:ln>
        </p:spPr>
        <p:txBody>
          <a:bodyPr anchorCtr="0" anchor="t" bIns="45000" lIns="90000" spcFirstLastPara="1" rIns="90000" wrap="square" tIns="45000">
            <a:noAutofit/>
          </a:bodyPr>
          <a:lstStyle/>
          <a:p>
            <a:pPr indent="0" lvl="0" marL="0" marR="0" rtl="0" algn="l">
              <a:spcBef>
                <a:spcPts val="0"/>
              </a:spcBef>
              <a:spcAft>
                <a:spcPts val="0"/>
              </a:spcAft>
              <a:buNone/>
            </a:pPr>
            <a:r>
              <a:t/>
            </a:r>
            <a:endParaRPr b="0" sz="1800" u="none" strike="noStrike">
              <a:solidFill>
                <a:srgbClr val="FFFFFF"/>
              </a:solidFill>
              <a:latin typeface="Arial"/>
              <a:ea typeface="Arial"/>
              <a:cs typeface="Arial"/>
              <a:sym typeface="Arial"/>
            </a:endParaRPr>
          </a:p>
        </p:txBody>
      </p:sp>
      <p:sp>
        <p:nvSpPr>
          <p:cNvPr id="308" name="Google Shape;308;p8"/>
          <p:cNvSpPr/>
          <p:nvPr/>
        </p:nvSpPr>
        <p:spPr>
          <a:xfrm>
            <a:off x="4754880" y="2880360"/>
            <a:ext cx="3931560" cy="38376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1" lang="en-US" sz="1200" u="none" strike="noStrike">
                <a:solidFill>
                  <a:srgbClr val="FFFFFF"/>
                </a:solidFill>
                <a:latin typeface="Calibri"/>
                <a:ea typeface="Calibri"/>
                <a:cs typeface="Calibri"/>
                <a:sym typeface="Calibri"/>
              </a:rPr>
              <a:t>✅ Comment s'organiser ?</a:t>
            </a:r>
            <a:endParaRPr b="0" sz="1200" u="none" strike="noStrike">
              <a:solidFill>
                <a:srgbClr val="000000"/>
              </a:solidFill>
              <a:latin typeface="Arial"/>
              <a:ea typeface="Arial"/>
              <a:cs typeface="Arial"/>
              <a:sym typeface="Arial"/>
            </a:endParaRPr>
          </a:p>
        </p:txBody>
      </p:sp>
      <p:sp>
        <p:nvSpPr>
          <p:cNvPr id="309" name="Google Shape;309;p8"/>
          <p:cNvSpPr/>
          <p:nvPr/>
        </p:nvSpPr>
        <p:spPr>
          <a:xfrm>
            <a:off x="4754880" y="3355920"/>
            <a:ext cx="3931560" cy="31968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0" lang="en-US" sz="1100" u="none" strike="noStrike">
                <a:solidFill>
                  <a:srgbClr val="475569"/>
                </a:solidFill>
                <a:latin typeface="Calibri"/>
                <a:ea typeface="Calibri"/>
                <a:cs typeface="Calibri"/>
                <a:sym typeface="Calibri"/>
              </a:rPr>
              <a:t>⚙️  Activez les mises à jour automatiques</a:t>
            </a:r>
            <a:endParaRPr b="0" sz="1100" u="none" strike="noStrike">
              <a:solidFill>
                <a:srgbClr val="000000"/>
              </a:solidFill>
              <a:latin typeface="Arial"/>
              <a:ea typeface="Arial"/>
              <a:cs typeface="Arial"/>
              <a:sym typeface="Arial"/>
            </a:endParaRPr>
          </a:p>
        </p:txBody>
      </p:sp>
      <p:sp>
        <p:nvSpPr>
          <p:cNvPr id="310" name="Google Shape;310;p8"/>
          <p:cNvSpPr/>
          <p:nvPr/>
        </p:nvSpPr>
        <p:spPr>
          <a:xfrm>
            <a:off x="4754880" y="3721680"/>
            <a:ext cx="3931560" cy="31968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0" lang="en-US" sz="1100" u="none" strike="noStrike">
                <a:solidFill>
                  <a:srgbClr val="475569"/>
                </a:solidFill>
                <a:latin typeface="Calibri"/>
                <a:ea typeface="Calibri"/>
                <a:cs typeface="Calibri"/>
                <a:sym typeface="Calibri"/>
              </a:rPr>
              <a:t>📅  Planifiez les redémarrages (vendredi soir)</a:t>
            </a:r>
            <a:endParaRPr b="0" sz="1100" u="none" strike="noStrike">
              <a:solidFill>
                <a:srgbClr val="000000"/>
              </a:solidFill>
              <a:latin typeface="Arial"/>
              <a:ea typeface="Arial"/>
              <a:cs typeface="Arial"/>
              <a:sym typeface="Arial"/>
            </a:endParaRPr>
          </a:p>
        </p:txBody>
      </p:sp>
      <p:sp>
        <p:nvSpPr>
          <p:cNvPr id="311" name="Google Shape;311;p8"/>
          <p:cNvSpPr/>
          <p:nvPr/>
        </p:nvSpPr>
        <p:spPr>
          <a:xfrm>
            <a:off x="4754880" y="4087440"/>
            <a:ext cx="3931560" cy="31968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0" lang="en-US" sz="1100" u="none" strike="noStrike">
                <a:solidFill>
                  <a:srgbClr val="475569"/>
                </a:solidFill>
                <a:latin typeface="Calibri"/>
                <a:ea typeface="Calibri"/>
                <a:cs typeface="Calibri"/>
                <a:sym typeface="Calibri"/>
              </a:rPr>
              <a:t>🔔  Ne reportez pas à "plus tard" — risque réel !</a:t>
            </a:r>
            <a:endParaRPr b="0" sz="1100" u="none" strike="noStrike">
              <a:solidFill>
                <a:srgbClr val="000000"/>
              </a:solidFill>
              <a:latin typeface="Arial"/>
              <a:ea typeface="Arial"/>
              <a:cs typeface="Arial"/>
              <a:sym typeface="Arial"/>
            </a:endParaRPr>
          </a:p>
        </p:txBody>
      </p:sp>
      <p:sp>
        <p:nvSpPr>
          <p:cNvPr id="312" name="Google Shape;312;p8"/>
          <p:cNvSpPr/>
          <p:nvPr/>
        </p:nvSpPr>
        <p:spPr>
          <a:xfrm>
            <a:off x="4754880" y="4453200"/>
            <a:ext cx="3931560" cy="31968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0" lang="en-US" sz="1100" u="none" strike="noStrike">
                <a:solidFill>
                  <a:srgbClr val="475569"/>
                </a:solidFill>
                <a:latin typeface="Calibri"/>
                <a:ea typeface="Calibri"/>
                <a:cs typeface="Calibri"/>
                <a:sym typeface="Calibri"/>
              </a:rPr>
              <a:t>🗑️  Désinstallez les logiciels que vous n'utilisez plus</a:t>
            </a:r>
            <a:endParaRPr b="0" sz="1100" u="none" strike="noStrike">
              <a:solidFill>
                <a:srgbClr val="000000"/>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0F4F8"/>
        </a:solidFill>
      </p:bgPr>
    </p:bg>
    <p:spTree>
      <p:nvGrpSpPr>
        <p:cNvPr id="317" name="Shape 317"/>
        <p:cNvGrpSpPr/>
        <p:nvPr/>
      </p:nvGrpSpPr>
      <p:grpSpPr>
        <a:xfrm>
          <a:off x="0" y="0"/>
          <a:ext cx="0" cy="0"/>
          <a:chOff x="0" y="0"/>
          <a:chExt cx="0" cy="0"/>
        </a:xfrm>
      </p:grpSpPr>
      <p:sp>
        <p:nvSpPr>
          <p:cNvPr id="318" name="Google Shape;318;p9"/>
          <p:cNvSpPr/>
          <p:nvPr/>
        </p:nvSpPr>
        <p:spPr>
          <a:xfrm>
            <a:off x="0" y="0"/>
            <a:ext cx="9143640" cy="776880"/>
          </a:xfrm>
          <a:prstGeom prst="rect">
            <a:avLst/>
          </a:prstGeom>
          <a:solidFill>
            <a:srgbClr val="0D1B2A"/>
          </a:solidFill>
          <a:ln cap="flat" cmpd="sng" w="12700">
            <a:solidFill>
              <a:srgbClr val="0D1B2A"/>
            </a:solidFill>
            <a:prstDash val="solid"/>
            <a:round/>
            <a:headEnd len="sm" w="sm" type="none"/>
            <a:tailEnd len="sm" w="sm" type="none"/>
          </a:ln>
        </p:spPr>
        <p:txBody>
          <a:bodyPr anchorCtr="0" anchor="t" bIns="45000" lIns="90000" spcFirstLastPara="1" rIns="90000" wrap="square" tIns="45000">
            <a:noAutofit/>
          </a:bodyPr>
          <a:lstStyle/>
          <a:p>
            <a:pPr indent="0" lvl="0" marL="0" marR="0" rtl="0" algn="l">
              <a:spcBef>
                <a:spcPts val="0"/>
              </a:spcBef>
              <a:spcAft>
                <a:spcPts val="0"/>
              </a:spcAft>
              <a:buNone/>
            </a:pPr>
            <a:r>
              <a:t/>
            </a:r>
            <a:endParaRPr b="0" sz="1800" u="none" strike="noStrike">
              <a:solidFill>
                <a:srgbClr val="FFFFFF"/>
              </a:solidFill>
              <a:latin typeface="Arial"/>
              <a:ea typeface="Arial"/>
              <a:cs typeface="Arial"/>
              <a:sym typeface="Arial"/>
            </a:endParaRPr>
          </a:p>
        </p:txBody>
      </p:sp>
      <p:sp>
        <p:nvSpPr>
          <p:cNvPr id="319" name="Google Shape;319;p9"/>
          <p:cNvSpPr/>
          <p:nvPr/>
        </p:nvSpPr>
        <p:spPr>
          <a:xfrm>
            <a:off x="0" y="0"/>
            <a:ext cx="502560" cy="776880"/>
          </a:xfrm>
          <a:prstGeom prst="rect">
            <a:avLst/>
          </a:prstGeom>
          <a:solidFill>
            <a:srgbClr val="E85D04"/>
          </a:solidFill>
          <a:ln cap="flat" cmpd="sng" w="12700">
            <a:solidFill>
              <a:srgbClr val="E85D04"/>
            </a:solidFill>
            <a:prstDash val="solid"/>
            <a:round/>
            <a:headEnd len="sm" w="sm" type="none"/>
            <a:tailEnd len="sm" w="sm" type="none"/>
          </a:ln>
        </p:spPr>
        <p:txBody>
          <a:bodyPr anchorCtr="0" anchor="t" bIns="45000" lIns="90000" spcFirstLastPara="1" rIns="90000" wrap="square" tIns="45000">
            <a:noAutofit/>
          </a:bodyPr>
          <a:lstStyle/>
          <a:p>
            <a:pPr indent="0" lvl="0" marL="0" marR="0" rtl="0" algn="l">
              <a:spcBef>
                <a:spcPts val="0"/>
              </a:spcBef>
              <a:spcAft>
                <a:spcPts val="0"/>
              </a:spcAft>
              <a:buNone/>
            </a:pPr>
            <a:r>
              <a:t/>
            </a:r>
            <a:endParaRPr b="0" sz="1800" u="none" strike="noStrike">
              <a:solidFill>
                <a:srgbClr val="FFFFFF"/>
              </a:solidFill>
              <a:latin typeface="Arial"/>
              <a:ea typeface="Arial"/>
              <a:cs typeface="Arial"/>
              <a:sym typeface="Arial"/>
            </a:endParaRPr>
          </a:p>
        </p:txBody>
      </p:sp>
      <p:sp>
        <p:nvSpPr>
          <p:cNvPr id="320" name="Google Shape;320;p9"/>
          <p:cNvSpPr/>
          <p:nvPr/>
        </p:nvSpPr>
        <p:spPr>
          <a:xfrm>
            <a:off x="0" y="0"/>
            <a:ext cx="502560" cy="776880"/>
          </a:xfrm>
          <a:prstGeom prst="rect">
            <a:avLst/>
          </a:prstGeom>
          <a:noFill/>
          <a:ln>
            <a:noFill/>
          </a:ln>
        </p:spPr>
        <p:txBody>
          <a:bodyPr anchorCtr="0" anchor="ctr" bIns="45000" lIns="90000" spcFirstLastPara="1" rIns="90000" wrap="square" tIns="45000">
            <a:noAutofit/>
          </a:bodyPr>
          <a:lstStyle/>
          <a:p>
            <a:pPr indent="0" lvl="0" marL="0" marR="0" rtl="0" algn="ctr">
              <a:lnSpc>
                <a:spcPct val="100000"/>
              </a:lnSpc>
              <a:spcBef>
                <a:spcPts val="0"/>
              </a:spcBef>
              <a:spcAft>
                <a:spcPts val="0"/>
              </a:spcAft>
              <a:buNone/>
            </a:pPr>
            <a:r>
              <a:rPr b="1" lang="en-US" sz="1300" u="none" strike="noStrike">
                <a:solidFill>
                  <a:srgbClr val="FFFFFF"/>
                </a:solidFill>
                <a:latin typeface="Calibri"/>
                <a:ea typeface="Calibri"/>
                <a:cs typeface="Calibri"/>
                <a:sym typeface="Calibri"/>
              </a:rPr>
              <a:t>04</a:t>
            </a:r>
            <a:endParaRPr b="0" sz="1300" u="none" strike="noStrike">
              <a:solidFill>
                <a:srgbClr val="000000"/>
              </a:solidFill>
              <a:latin typeface="Arial"/>
              <a:ea typeface="Arial"/>
              <a:cs typeface="Arial"/>
              <a:sym typeface="Arial"/>
            </a:endParaRPr>
          </a:p>
        </p:txBody>
      </p:sp>
      <p:sp>
        <p:nvSpPr>
          <p:cNvPr id="321" name="Google Shape;321;p9"/>
          <p:cNvSpPr/>
          <p:nvPr/>
        </p:nvSpPr>
        <p:spPr>
          <a:xfrm>
            <a:off x="594360" y="0"/>
            <a:ext cx="8412120" cy="77688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1" lang="en-US" sz="2000" u="none" strike="noStrike">
                <a:solidFill>
                  <a:srgbClr val="FFFFFF"/>
                </a:solidFill>
                <a:latin typeface="Calibri"/>
                <a:ea typeface="Calibri"/>
                <a:cs typeface="Calibri"/>
                <a:sym typeface="Calibri"/>
              </a:rPr>
              <a:t>📶  Wi-Fi public — Les dangers des réseaux non sécurisés</a:t>
            </a:r>
            <a:endParaRPr b="0" sz="2000" u="none" strike="noStrike">
              <a:solidFill>
                <a:srgbClr val="000000"/>
              </a:solidFill>
              <a:latin typeface="Arial"/>
              <a:ea typeface="Arial"/>
              <a:cs typeface="Arial"/>
              <a:sym typeface="Arial"/>
            </a:endParaRPr>
          </a:p>
        </p:txBody>
      </p:sp>
      <p:sp>
        <p:nvSpPr>
          <p:cNvPr id="322" name="Google Shape;322;p9"/>
          <p:cNvSpPr/>
          <p:nvPr/>
        </p:nvSpPr>
        <p:spPr>
          <a:xfrm>
            <a:off x="320040" y="914400"/>
            <a:ext cx="4114440" cy="3931560"/>
          </a:xfrm>
          <a:prstGeom prst="rect">
            <a:avLst/>
          </a:prstGeom>
          <a:solidFill>
            <a:srgbClr val="FFFFFF"/>
          </a:solidFill>
          <a:ln cap="flat" cmpd="sng" w="9525">
            <a:solidFill>
              <a:srgbClr val="E2E8F0"/>
            </a:solidFill>
            <a:prstDash val="solid"/>
            <a:round/>
            <a:headEnd len="sm" w="sm" type="none"/>
            <a:tailEnd len="sm" w="sm" type="none"/>
          </a:ln>
          <a:effectLst>
            <a:outerShdw blurRad="63360" rotWithShape="0" algn="bl" dir="8100000" dist="25455">
              <a:srgbClr val="000000">
                <a:alpha val="7843"/>
              </a:srgbClr>
            </a:outerShdw>
          </a:effectLst>
        </p:spPr>
        <p:txBody>
          <a:bodyPr anchorCtr="0" anchor="t" bIns="45000" lIns="90000" spcFirstLastPara="1" rIns="90000" wrap="square" tIns="45000">
            <a:noAutofit/>
          </a:bodyPr>
          <a:lstStyle/>
          <a:p>
            <a:pPr indent="0" lvl="0" marL="0" marR="0" rtl="0" algn="l">
              <a:spcBef>
                <a:spcPts val="0"/>
              </a:spcBef>
              <a:spcAft>
                <a:spcPts val="0"/>
              </a:spcAft>
              <a:buNone/>
            </a:pPr>
            <a:r>
              <a:t/>
            </a:r>
            <a:endParaRPr b="0" sz="1800" u="none" strike="noStrike">
              <a:solidFill>
                <a:srgbClr val="000000"/>
              </a:solidFill>
              <a:latin typeface="Arial"/>
              <a:ea typeface="Arial"/>
              <a:cs typeface="Arial"/>
              <a:sym typeface="Arial"/>
            </a:endParaRPr>
          </a:p>
        </p:txBody>
      </p:sp>
      <p:sp>
        <p:nvSpPr>
          <p:cNvPr id="323" name="Google Shape;323;p9"/>
          <p:cNvSpPr/>
          <p:nvPr/>
        </p:nvSpPr>
        <p:spPr>
          <a:xfrm>
            <a:off x="320040" y="914400"/>
            <a:ext cx="4114440" cy="383760"/>
          </a:xfrm>
          <a:prstGeom prst="rect">
            <a:avLst/>
          </a:prstGeom>
          <a:solidFill>
            <a:srgbClr val="EF4444"/>
          </a:solidFill>
          <a:ln cap="flat" cmpd="sng" w="12700">
            <a:solidFill>
              <a:srgbClr val="EF4444"/>
            </a:solidFill>
            <a:prstDash val="solid"/>
            <a:round/>
            <a:headEnd len="sm" w="sm" type="none"/>
            <a:tailEnd len="sm" w="sm" type="none"/>
          </a:ln>
        </p:spPr>
        <p:txBody>
          <a:bodyPr anchorCtr="0" anchor="t" bIns="45000" lIns="90000" spcFirstLastPara="1" rIns="90000" wrap="square" tIns="45000">
            <a:noAutofit/>
          </a:bodyPr>
          <a:lstStyle/>
          <a:p>
            <a:pPr indent="0" lvl="0" marL="0" marR="0" rtl="0" algn="l">
              <a:spcBef>
                <a:spcPts val="0"/>
              </a:spcBef>
              <a:spcAft>
                <a:spcPts val="0"/>
              </a:spcAft>
              <a:buNone/>
            </a:pPr>
            <a:r>
              <a:t/>
            </a:r>
            <a:endParaRPr b="0" sz="1800" u="none" strike="noStrike">
              <a:solidFill>
                <a:srgbClr val="FFFFFF"/>
              </a:solidFill>
              <a:latin typeface="Arial"/>
              <a:ea typeface="Arial"/>
              <a:cs typeface="Arial"/>
              <a:sym typeface="Arial"/>
            </a:endParaRPr>
          </a:p>
        </p:txBody>
      </p:sp>
      <p:sp>
        <p:nvSpPr>
          <p:cNvPr id="324" name="Google Shape;324;p9"/>
          <p:cNvSpPr/>
          <p:nvPr/>
        </p:nvSpPr>
        <p:spPr>
          <a:xfrm>
            <a:off x="411480" y="914400"/>
            <a:ext cx="3931560" cy="38376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1" lang="en-US" sz="1200" u="none" strike="noStrike">
                <a:solidFill>
                  <a:srgbClr val="FFFFFF"/>
                </a:solidFill>
                <a:latin typeface="Calibri"/>
                <a:ea typeface="Calibri"/>
                <a:cs typeface="Calibri"/>
                <a:sym typeface="Calibri"/>
              </a:rPr>
              <a:t>🎭 L'attaque Man-in-the-Middle (MITM)</a:t>
            </a:r>
            <a:endParaRPr b="0" sz="1200" u="none" strike="noStrike">
              <a:solidFill>
                <a:srgbClr val="000000"/>
              </a:solidFill>
              <a:latin typeface="Arial"/>
              <a:ea typeface="Arial"/>
              <a:cs typeface="Arial"/>
              <a:sym typeface="Arial"/>
            </a:endParaRPr>
          </a:p>
        </p:txBody>
      </p:sp>
      <p:sp>
        <p:nvSpPr>
          <p:cNvPr id="325" name="Google Shape;325;p9"/>
          <p:cNvSpPr/>
          <p:nvPr/>
        </p:nvSpPr>
        <p:spPr>
          <a:xfrm>
            <a:off x="411480" y="1371600"/>
            <a:ext cx="3931560" cy="59400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0" lang="en-US" sz="1100" u="none" strike="noStrike">
                <a:solidFill>
                  <a:srgbClr val="475569"/>
                </a:solidFill>
                <a:latin typeface="Calibri"/>
                <a:ea typeface="Calibri"/>
                <a:cs typeface="Calibri"/>
                <a:sym typeface="Calibri"/>
              </a:rPr>
              <a:t>Sur un Wi-Fi public non sécurisé, un pirate peut se placer entre vous et le réseau pour tout intercepter :</a:t>
            </a:r>
            <a:endParaRPr b="0" sz="1100" u="none" strike="noStrike">
              <a:solidFill>
                <a:srgbClr val="000000"/>
              </a:solidFill>
              <a:latin typeface="Arial"/>
              <a:ea typeface="Arial"/>
              <a:cs typeface="Arial"/>
              <a:sym typeface="Arial"/>
            </a:endParaRPr>
          </a:p>
        </p:txBody>
      </p:sp>
      <p:sp>
        <p:nvSpPr>
          <p:cNvPr id="326" name="Google Shape;326;p9"/>
          <p:cNvSpPr/>
          <p:nvPr/>
        </p:nvSpPr>
        <p:spPr>
          <a:xfrm>
            <a:off x="458452" y="2084760"/>
            <a:ext cx="1142700" cy="822600"/>
          </a:xfrm>
          <a:prstGeom prst="roundRect">
            <a:avLst>
              <a:gd fmla="val 7778" name="adj"/>
            </a:avLst>
          </a:prstGeom>
          <a:solidFill>
            <a:srgbClr val="EFF6FF"/>
          </a:solidFill>
          <a:ln cap="flat" cmpd="sng" w="9525">
            <a:solidFill>
              <a:srgbClr val="2B7CC1"/>
            </a:solidFill>
            <a:prstDash val="solid"/>
            <a:round/>
            <a:headEnd len="sm" w="sm" type="none"/>
            <a:tailEnd len="sm" w="sm" type="none"/>
          </a:ln>
        </p:spPr>
        <p:txBody>
          <a:bodyPr anchorCtr="0" anchor="t" bIns="45000" lIns="90000" spcFirstLastPara="1" rIns="90000" wrap="square" tIns="45000">
            <a:noAutofit/>
          </a:bodyPr>
          <a:lstStyle/>
          <a:p>
            <a:pPr indent="0" lvl="0" marL="0" marR="0" rtl="0" algn="l">
              <a:spcBef>
                <a:spcPts val="0"/>
              </a:spcBef>
              <a:spcAft>
                <a:spcPts val="0"/>
              </a:spcAft>
              <a:buNone/>
            </a:pPr>
            <a:r>
              <a:t/>
            </a:r>
            <a:endParaRPr b="0" sz="1800" u="none" strike="noStrike">
              <a:solidFill>
                <a:srgbClr val="000000"/>
              </a:solidFill>
              <a:latin typeface="Arial"/>
              <a:ea typeface="Arial"/>
              <a:cs typeface="Arial"/>
              <a:sym typeface="Arial"/>
            </a:endParaRPr>
          </a:p>
        </p:txBody>
      </p:sp>
      <p:sp>
        <p:nvSpPr>
          <p:cNvPr id="327" name="Google Shape;327;p9"/>
          <p:cNvSpPr/>
          <p:nvPr/>
        </p:nvSpPr>
        <p:spPr>
          <a:xfrm>
            <a:off x="451040" y="2103120"/>
            <a:ext cx="1142700" cy="411000"/>
          </a:xfrm>
          <a:prstGeom prst="rect">
            <a:avLst/>
          </a:prstGeom>
          <a:noFill/>
          <a:ln>
            <a:noFill/>
          </a:ln>
        </p:spPr>
        <p:txBody>
          <a:bodyPr anchorCtr="0" anchor="ctr" bIns="45000" lIns="90000" spcFirstLastPara="1" rIns="90000" wrap="square" tIns="45000">
            <a:noAutofit/>
          </a:bodyPr>
          <a:lstStyle/>
          <a:p>
            <a:pPr indent="0" lvl="0" marL="0" marR="0" rtl="0" algn="ctr">
              <a:lnSpc>
                <a:spcPct val="100000"/>
              </a:lnSpc>
              <a:spcBef>
                <a:spcPts val="0"/>
              </a:spcBef>
              <a:spcAft>
                <a:spcPts val="0"/>
              </a:spcAft>
              <a:buNone/>
            </a:pPr>
            <a:r>
              <a:rPr b="0" lang="en-US" sz="2000" u="none" strike="noStrike">
                <a:solidFill>
                  <a:srgbClr val="000000"/>
                </a:solidFill>
                <a:latin typeface="Calibri"/>
                <a:ea typeface="Calibri"/>
                <a:cs typeface="Calibri"/>
                <a:sym typeface="Calibri"/>
              </a:rPr>
              <a:t>📱</a:t>
            </a:r>
            <a:endParaRPr b="0" sz="2000" u="none" strike="noStrike">
              <a:solidFill>
                <a:srgbClr val="000000"/>
              </a:solidFill>
              <a:latin typeface="Arial"/>
              <a:ea typeface="Arial"/>
              <a:cs typeface="Arial"/>
              <a:sym typeface="Arial"/>
            </a:endParaRPr>
          </a:p>
        </p:txBody>
      </p:sp>
      <p:sp>
        <p:nvSpPr>
          <p:cNvPr id="328" name="Google Shape;328;p9"/>
          <p:cNvSpPr/>
          <p:nvPr/>
        </p:nvSpPr>
        <p:spPr>
          <a:xfrm>
            <a:off x="443629" y="2514600"/>
            <a:ext cx="1142700" cy="319800"/>
          </a:xfrm>
          <a:prstGeom prst="rect">
            <a:avLst/>
          </a:prstGeom>
          <a:noFill/>
          <a:ln>
            <a:noFill/>
          </a:ln>
        </p:spPr>
        <p:txBody>
          <a:bodyPr anchorCtr="0" anchor="ctr" bIns="45000" lIns="90000" spcFirstLastPara="1" rIns="90000" wrap="square" tIns="45000">
            <a:noAutofit/>
          </a:bodyPr>
          <a:lstStyle/>
          <a:p>
            <a:pPr indent="0" lvl="0" marL="0" marR="0" rtl="0" algn="ctr">
              <a:lnSpc>
                <a:spcPct val="100000"/>
              </a:lnSpc>
              <a:spcBef>
                <a:spcPts val="0"/>
              </a:spcBef>
              <a:spcAft>
                <a:spcPts val="0"/>
              </a:spcAft>
              <a:buNone/>
            </a:pPr>
            <a:r>
              <a:rPr b="1" lang="en-US" sz="1050" u="none" strike="noStrike">
                <a:solidFill>
                  <a:srgbClr val="0D1B2A"/>
                </a:solidFill>
                <a:latin typeface="Calibri"/>
                <a:ea typeface="Calibri"/>
                <a:cs typeface="Calibri"/>
                <a:sym typeface="Calibri"/>
              </a:rPr>
              <a:t>Vous</a:t>
            </a:r>
            <a:endParaRPr b="0" sz="1050" u="none" strike="noStrike">
              <a:solidFill>
                <a:srgbClr val="000000"/>
              </a:solidFill>
              <a:latin typeface="Arial"/>
              <a:ea typeface="Arial"/>
              <a:cs typeface="Arial"/>
              <a:sym typeface="Arial"/>
            </a:endParaRPr>
          </a:p>
        </p:txBody>
      </p:sp>
      <p:sp>
        <p:nvSpPr>
          <p:cNvPr id="329" name="Google Shape;329;p9"/>
          <p:cNvSpPr/>
          <p:nvPr/>
        </p:nvSpPr>
        <p:spPr>
          <a:xfrm>
            <a:off x="1553109" y="2304360"/>
            <a:ext cx="201000" cy="319800"/>
          </a:xfrm>
          <a:prstGeom prst="rect">
            <a:avLst/>
          </a:prstGeom>
          <a:noFill/>
          <a:ln>
            <a:noFill/>
          </a:ln>
        </p:spPr>
        <p:txBody>
          <a:bodyPr anchorCtr="0" anchor="ctr" bIns="45000" lIns="90000" spcFirstLastPara="1" rIns="90000" wrap="square" tIns="45000">
            <a:noAutofit/>
          </a:bodyPr>
          <a:lstStyle/>
          <a:p>
            <a:pPr indent="0" lvl="0" marL="0" marR="0" rtl="0" algn="ctr">
              <a:lnSpc>
                <a:spcPct val="100000"/>
              </a:lnSpc>
              <a:spcBef>
                <a:spcPts val="0"/>
              </a:spcBef>
              <a:spcAft>
                <a:spcPts val="0"/>
              </a:spcAft>
              <a:buNone/>
            </a:pPr>
            <a:r>
              <a:rPr b="1" lang="en-US" sz="1300" u="none" strike="noStrike">
                <a:solidFill>
                  <a:srgbClr val="DC2626"/>
                </a:solidFill>
                <a:latin typeface="Calibri"/>
                <a:ea typeface="Calibri"/>
                <a:cs typeface="Calibri"/>
                <a:sym typeface="Calibri"/>
              </a:rPr>
              <a:t>⟷</a:t>
            </a:r>
            <a:endParaRPr b="0" sz="1300" u="none" strike="noStrike">
              <a:solidFill>
                <a:srgbClr val="000000"/>
              </a:solidFill>
              <a:latin typeface="Arial"/>
              <a:ea typeface="Arial"/>
              <a:cs typeface="Arial"/>
              <a:sym typeface="Arial"/>
            </a:endParaRPr>
          </a:p>
        </p:txBody>
      </p:sp>
      <p:sp>
        <p:nvSpPr>
          <p:cNvPr id="330" name="Google Shape;330;p9"/>
          <p:cNvSpPr/>
          <p:nvPr/>
        </p:nvSpPr>
        <p:spPr>
          <a:xfrm>
            <a:off x="1803943" y="2084760"/>
            <a:ext cx="1142700" cy="822600"/>
          </a:xfrm>
          <a:prstGeom prst="roundRect">
            <a:avLst>
              <a:gd fmla="val 7778" name="adj"/>
            </a:avLst>
          </a:prstGeom>
          <a:solidFill>
            <a:srgbClr val="FEE2E2"/>
          </a:solidFill>
          <a:ln cap="flat" cmpd="sng" w="9525">
            <a:solidFill>
              <a:srgbClr val="DC2626"/>
            </a:solidFill>
            <a:prstDash val="solid"/>
            <a:round/>
            <a:headEnd len="sm" w="sm" type="none"/>
            <a:tailEnd len="sm" w="sm" type="none"/>
          </a:ln>
        </p:spPr>
        <p:txBody>
          <a:bodyPr anchorCtr="0" anchor="t" bIns="45000" lIns="90000" spcFirstLastPara="1" rIns="90000" wrap="square" tIns="45000">
            <a:noAutofit/>
          </a:bodyPr>
          <a:lstStyle/>
          <a:p>
            <a:pPr indent="0" lvl="0" marL="0" marR="0" rtl="0" algn="l">
              <a:spcBef>
                <a:spcPts val="0"/>
              </a:spcBef>
              <a:spcAft>
                <a:spcPts val="0"/>
              </a:spcAft>
              <a:buNone/>
            </a:pPr>
            <a:r>
              <a:t/>
            </a:r>
            <a:endParaRPr b="0" sz="1800" u="none" strike="noStrike">
              <a:solidFill>
                <a:srgbClr val="000000"/>
              </a:solidFill>
              <a:latin typeface="Arial"/>
              <a:ea typeface="Arial"/>
              <a:cs typeface="Arial"/>
              <a:sym typeface="Arial"/>
            </a:endParaRPr>
          </a:p>
        </p:txBody>
      </p:sp>
      <p:sp>
        <p:nvSpPr>
          <p:cNvPr id="331" name="Google Shape;331;p9"/>
          <p:cNvSpPr/>
          <p:nvPr/>
        </p:nvSpPr>
        <p:spPr>
          <a:xfrm>
            <a:off x="1803943" y="2103120"/>
            <a:ext cx="1142700" cy="411000"/>
          </a:xfrm>
          <a:prstGeom prst="rect">
            <a:avLst/>
          </a:prstGeom>
          <a:noFill/>
          <a:ln>
            <a:noFill/>
          </a:ln>
        </p:spPr>
        <p:txBody>
          <a:bodyPr anchorCtr="0" anchor="ctr" bIns="45000" lIns="90000" spcFirstLastPara="1" rIns="90000" wrap="square" tIns="45000">
            <a:noAutofit/>
          </a:bodyPr>
          <a:lstStyle/>
          <a:p>
            <a:pPr indent="0" lvl="0" marL="0" marR="0" rtl="0" algn="ctr">
              <a:lnSpc>
                <a:spcPct val="100000"/>
              </a:lnSpc>
              <a:spcBef>
                <a:spcPts val="0"/>
              </a:spcBef>
              <a:spcAft>
                <a:spcPts val="0"/>
              </a:spcAft>
              <a:buNone/>
            </a:pPr>
            <a:r>
              <a:rPr b="0" lang="en-US" sz="2000" u="none" strike="noStrike">
                <a:solidFill>
                  <a:srgbClr val="000000"/>
                </a:solidFill>
                <a:latin typeface="Calibri"/>
                <a:ea typeface="Calibri"/>
                <a:cs typeface="Calibri"/>
                <a:sym typeface="Calibri"/>
              </a:rPr>
              <a:t>👿</a:t>
            </a:r>
            <a:endParaRPr b="0" sz="2000" u="none" strike="noStrike">
              <a:solidFill>
                <a:srgbClr val="000000"/>
              </a:solidFill>
              <a:latin typeface="Arial"/>
              <a:ea typeface="Arial"/>
              <a:cs typeface="Arial"/>
              <a:sym typeface="Arial"/>
            </a:endParaRPr>
          </a:p>
        </p:txBody>
      </p:sp>
      <p:sp>
        <p:nvSpPr>
          <p:cNvPr id="332" name="Google Shape;332;p9"/>
          <p:cNvSpPr/>
          <p:nvPr/>
        </p:nvSpPr>
        <p:spPr>
          <a:xfrm>
            <a:off x="1796532" y="2514600"/>
            <a:ext cx="1142700" cy="319800"/>
          </a:xfrm>
          <a:prstGeom prst="rect">
            <a:avLst/>
          </a:prstGeom>
          <a:noFill/>
          <a:ln>
            <a:noFill/>
          </a:ln>
        </p:spPr>
        <p:txBody>
          <a:bodyPr anchorCtr="0" anchor="ctr" bIns="45000" lIns="90000" spcFirstLastPara="1" rIns="90000" wrap="square" tIns="45000">
            <a:noAutofit/>
          </a:bodyPr>
          <a:lstStyle/>
          <a:p>
            <a:pPr indent="0" lvl="0" marL="0" marR="0" rtl="0" algn="ctr">
              <a:lnSpc>
                <a:spcPct val="100000"/>
              </a:lnSpc>
              <a:spcBef>
                <a:spcPts val="0"/>
              </a:spcBef>
              <a:spcAft>
                <a:spcPts val="0"/>
              </a:spcAft>
              <a:buNone/>
            </a:pPr>
            <a:r>
              <a:rPr b="1" lang="en-US" sz="1050" u="none" strike="noStrike">
                <a:solidFill>
                  <a:srgbClr val="DC2626"/>
                </a:solidFill>
                <a:latin typeface="Calibri"/>
                <a:ea typeface="Calibri"/>
                <a:cs typeface="Calibri"/>
                <a:sym typeface="Calibri"/>
              </a:rPr>
              <a:t>Pirate</a:t>
            </a:r>
            <a:endParaRPr b="0" sz="1050" u="none" strike="noStrike">
              <a:solidFill>
                <a:srgbClr val="000000"/>
              </a:solidFill>
              <a:latin typeface="Arial"/>
              <a:ea typeface="Arial"/>
              <a:cs typeface="Arial"/>
              <a:sym typeface="Arial"/>
            </a:endParaRPr>
          </a:p>
        </p:txBody>
      </p:sp>
      <p:sp>
        <p:nvSpPr>
          <p:cNvPr id="333" name="Google Shape;333;p9"/>
          <p:cNvSpPr/>
          <p:nvPr/>
        </p:nvSpPr>
        <p:spPr>
          <a:xfrm>
            <a:off x="2957892" y="2304360"/>
            <a:ext cx="201000" cy="319800"/>
          </a:xfrm>
          <a:prstGeom prst="rect">
            <a:avLst/>
          </a:prstGeom>
          <a:noFill/>
          <a:ln>
            <a:noFill/>
          </a:ln>
        </p:spPr>
        <p:txBody>
          <a:bodyPr anchorCtr="0" anchor="ctr" bIns="45000" lIns="90000" spcFirstLastPara="1" rIns="90000" wrap="square" tIns="45000">
            <a:noAutofit/>
          </a:bodyPr>
          <a:lstStyle/>
          <a:p>
            <a:pPr indent="0" lvl="0" marL="0" marR="0" rtl="0" algn="ctr">
              <a:lnSpc>
                <a:spcPct val="100000"/>
              </a:lnSpc>
              <a:spcBef>
                <a:spcPts val="0"/>
              </a:spcBef>
              <a:spcAft>
                <a:spcPts val="0"/>
              </a:spcAft>
              <a:buNone/>
            </a:pPr>
            <a:r>
              <a:rPr b="1" lang="en-US" sz="1300" u="none" strike="noStrike">
                <a:solidFill>
                  <a:srgbClr val="DC2626"/>
                </a:solidFill>
                <a:latin typeface="Calibri"/>
                <a:ea typeface="Calibri"/>
                <a:cs typeface="Calibri"/>
                <a:sym typeface="Calibri"/>
              </a:rPr>
              <a:t>⟷</a:t>
            </a:r>
            <a:endParaRPr b="0" sz="1300" u="none" strike="noStrike">
              <a:solidFill>
                <a:srgbClr val="000000"/>
              </a:solidFill>
              <a:latin typeface="Arial"/>
              <a:ea typeface="Arial"/>
              <a:cs typeface="Arial"/>
              <a:sym typeface="Arial"/>
            </a:endParaRPr>
          </a:p>
        </p:txBody>
      </p:sp>
      <p:sp>
        <p:nvSpPr>
          <p:cNvPr id="334" name="Google Shape;334;p9"/>
          <p:cNvSpPr/>
          <p:nvPr/>
        </p:nvSpPr>
        <p:spPr>
          <a:xfrm>
            <a:off x="3208726" y="2084760"/>
            <a:ext cx="1142700" cy="822600"/>
          </a:xfrm>
          <a:prstGeom prst="roundRect">
            <a:avLst>
              <a:gd fmla="val 7778" name="adj"/>
            </a:avLst>
          </a:prstGeom>
          <a:solidFill>
            <a:srgbClr val="EFF6FF"/>
          </a:solidFill>
          <a:ln cap="flat" cmpd="sng" w="9525">
            <a:solidFill>
              <a:srgbClr val="2B7CC1"/>
            </a:solidFill>
            <a:prstDash val="solid"/>
            <a:round/>
            <a:headEnd len="sm" w="sm" type="none"/>
            <a:tailEnd len="sm" w="sm" type="none"/>
          </a:ln>
        </p:spPr>
        <p:txBody>
          <a:bodyPr anchorCtr="0" anchor="t" bIns="45000" lIns="90000" spcFirstLastPara="1" rIns="90000" wrap="square" tIns="45000">
            <a:noAutofit/>
          </a:bodyPr>
          <a:lstStyle/>
          <a:p>
            <a:pPr indent="0" lvl="0" marL="0" marR="0" rtl="0" algn="l">
              <a:spcBef>
                <a:spcPts val="0"/>
              </a:spcBef>
              <a:spcAft>
                <a:spcPts val="0"/>
              </a:spcAft>
              <a:buNone/>
            </a:pPr>
            <a:r>
              <a:t/>
            </a:r>
            <a:endParaRPr b="0" sz="1800" u="none" strike="noStrike">
              <a:solidFill>
                <a:srgbClr val="000000"/>
              </a:solidFill>
              <a:latin typeface="Arial"/>
              <a:ea typeface="Arial"/>
              <a:cs typeface="Arial"/>
              <a:sym typeface="Arial"/>
            </a:endParaRPr>
          </a:p>
        </p:txBody>
      </p:sp>
      <p:sp>
        <p:nvSpPr>
          <p:cNvPr id="335" name="Google Shape;335;p9"/>
          <p:cNvSpPr/>
          <p:nvPr/>
        </p:nvSpPr>
        <p:spPr>
          <a:xfrm>
            <a:off x="3208726" y="2103120"/>
            <a:ext cx="1142700" cy="411000"/>
          </a:xfrm>
          <a:prstGeom prst="rect">
            <a:avLst/>
          </a:prstGeom>
          <a:noFill/>
          <a:ln>
            <a:noFill/>
          </a:ln>
        </p:spPr>
        <p:txBody>
          <a:bodyPr anchorCtr="0" anchor="ctr" bIns="45000" lIns="90000" spcFirstLastPara="1" rIns="90000" wrap="square" tIns="45000">
            <a:noAutofit/>
          </a:bodyPr>
          <a:lstStyle/>
          <a:p>
            <a:pPr indent="0" lvl="0" marL="0" marR="0" rtl="0" algn="ctr">
              <a:lnSpc>
                <a:spcPct val="100000"/>
              </a:lnSpc>
              <a:spcBef>
                <a:spcPts val="0"/>
              </a:spcBef>
              <a:spcAft>
                <a:spcPts val="0"/>
              </a:spcAft>
              <a:buNone/>
            </a:pPr>
            <a:r>
              <a:rPr b="0" lang="en-US" sz="2000" u="none" strike="noStrike">
                <a:solidFill>
                  <a:srgbClr val="000000"/>
                </a:solidFill>
                <a:latin typeface="Calibri"/>
                <a:ea typeface="Calibri"/>
                <a:cs typeface="Calibri"/>
                <a:sym typeface="Calibri"/>
              </a:rPr>
              <a:t>🌐</a:t>
            </a:r>
            <a:endParaRPr b="0" sz="2000" u="none" strike="noStrike">
              <a:solidFill>
                <a:srgbClr val="000000"/>
              </a:solidFill>
              <a:latin typeface="Arial"/>
              <a:ea typeface="Arial"/>
              <a:cs typeface="Arial"/>
              <a:sym typeface="Arial"/>
            </a:endParaRPr>
          </a:p>
        </p:txBody>
      </p:sp>
      <p:sp>
        <p:nvSpPr>
          <p:cNvPr id="336" name="Google Shape;336;p9"/>
          <p:cNvSpPr/>
          <p:nvPr/>
        </p:nvSpPr>
        <p:spPr>
          <a:xfrm>
            <a:off x="3201315" y="2514600"/>
            <a:ext cx="1142700" cy="319800"/>
          </a:xfrm>
          <a:prstGeom prst="rect">
            <a:avLst/>
          </a:prstGeom>
          <a:noFill/>
          <a:ln>
            <a:noFill/>
          </a:ln>
        </p:spPr>
        <p:txBody>
          <a:bodyPr anchorCtr="0" anchor="ctr" bIns="45000" lIns="90000" spcFirstLastPara="1" rIns="90000" wrap="square" tIns="45000">
            <a:noAutofit/>
          </a:bodyPr>
          <a:lstStyle/>
          <a:p>
            <a:pPr indent="0" lvl="0" marL="0" marR="0" rtl="0" algn="ctr">
              <a:lnSpc>
                <a:spcPct val="100000"/>
              </a:lnSpc>
              <a:spcBef>
                <a:spcPts val="0"/>
              </a:spcBef>
              <a:spcAft>
                <a:spcPts val="0"/>
              </a:spcAft>
              <a:buNone/>
            </a:pPr>
            <a:r>
              <a:rPr b="1" lang="en-US" sz="1050" u="none" strike="noStrike">
                <a:solidFill>
                  <a:srgbClr val="0D1B2A"/>
                </a:solidFill>
                <a:latin typeface="Calibri"/>
                <a:ea typeface="Calibri"/>
                <a:cs typeface="Calibri"/>
                <a:sym typeface="Calibri"/>
              </a:rPr>
              <a:t>Internet</a:t>
            </a:r>
            <a:endParaRPr b="0" sz="1050" u="none" strike="noStrike">
              <a:solidFill>
                <a:srgbClr val="000000"/>
              </a:solidFill>
              <a:latin typeface="Arial"/>
              <a:ea typeface="Arial"/>
              <a:cs typeface="Arial"/>
              <a:sym typeface="Arial"/>
            </a:endParaRPr>
          </a:p>
        </p:txBody>
      </p:sp>
      <p:sp>
        <p:nvSpPr>
          <p:cNvPr id="337" name="Google Shape;337;p9"/>
          <p:cNvSpPr/>
          <p:nvPr/>
        </p:nvSpPr>
        <p:spPr>
          <a:xfrm>
            <a:off x="411480" y="2999160"/>
            <a:ext cx="3931560" cy="27396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1" lang="en-US" sz="1100" u="none" strike="noStrike">
                <a:solidFill>
                  <a:srgbClr val="0D1B2A"/>
                </a:solidFill>
                <a:latin typeface="Calibri"/>
                <a:ea typeface="Calibri"/>
                <a:cs typeface="Calibri"/>
                <a:sym typeface="Calibri"/>
              </a:rPr>
              <a:t>Ce qu'il peut intercepter :</a:t>
            </a:r>
            <a:endParaRPr b="0" sz="1100" u="none" strike="noStrike">
              <a:solidFill>
                <a:srgbClr val="000000"/>
              </a:solidFill>
              <a:latin typeface="Arial"/>
              <a:ea typeface="Arial"/>
              <a:cs typeface="Arial"/>
              <a:sym typeface="Arial"/>
            </a:endParaRPr>
          </a:p>
        </p:txBody>
      </p:sp>
      <p:sp>
        <p:nvSpPr>
          <p:cNvPr id="338" name="Google Shape;338;p9"/>
          <p:cNvSpPr/>
          <p:nvPr/>
        </p:nvSpPr>
        <p:spPr>
          <a:xfrm>
            <a:off x="457200" y="3310200"/>
            <a:ext cx="3748680" cy="31068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0" lang="en-US" sz="1100" u="none" strike="noStrike">
                <a:solidFill>
                  <a:srgbClr val="475569"/>
                </a:solidFill>
                <a:latin typeface="Calibri"/>
                <a:ea typeface="Calibri"/>
                <a:cs typeface="Calibri"/>
                <a:sym typeface="Calibri"/>
              </a:rPr>
              <a:t>🔴  Mots de passe non chiffrés</a:t>
            </a:r>
            <a:endParaRPr b="0" sz="1100" u="none" strike="noStrike">
              <a:solidFill>
                <a:srgbClr val="000000"/>
              </a:solidFill>
              <a:latin typeface="Arial"/>
              <a:ea typeface="Arial"/>
              <a:cs typeface="Arial"/>
              <a:sym typeface="Arial"/>
            </a:endParaRPr>
          </a:p>
        </p:txBody>
      </p:sp>
      <p:sp>
        <p:nvSpPr>
          <p:cNvPr id="339" name="Google Shape;339;p9"/>
          <p:cNvSpPr/>
          <p:nvPr/>
        </p:nvSpPr>
        <p:spPr>
          <a:xfrm>
            <a:off x="457200" y="3657600"/>
            <a:ext cx="3748680" cy="31068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0" lang="en-US" sz="1100" u="none" strike="noStrike">
                <a:solidFill>
                  <a:srgbClr val="475569"/>
                </a:solidFill>
                <a:latin typeface="Calibri"/>
                <a:ea typeface="Calibri"/>
                <a:cs typeface="Calibri"/>
                <a:sym typeface="Calibri"/>
              </a:rPr>
              <a:t>🔴  Emails et messages</a:t>
            </a:r>
            <a:endParaRPr b="0" sz="1100" u="none" strike="noStrike">
              <a:solidFill>
                <a:srgbClr val="000000"/>
              </a:solidFill>
              <a:latin typeface="Arial"/>
              <a:ea typeface="Arial"/>
              <a:cs typeface="Arial"/>
              <a:sym typeface="Arial"/>
            </a:endParaRPr>
          </a:p>
        </p:txBody>
      </p:sp>
      <p:sp>
        <p:nvSpPr>
          <p:cNvPr id="340" name="Google Shape;340;p9"/>
          <p:cNvSpPr/>
          <p:nvPr/>
        </p:nvSpPr>
        <p:spPr>
          <a:xfrm>
            <a:off x="457200" y="4005000"/>
            <a:ext cx="3748680" cy="31068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0" lang="en-US" sz="1100" u="none" strike="noStrike">
                <a:solidFill>
                  <a:srgbClr val="475569"/>
                </a:solidFill>
                <a:latin typeface="Calibri"/>
                <a:ea typeface="Calibri"/>
                <a:cs typeface="Calibri"/>
                <a:sym typeface="Calibri"/>
              </a:rPr>
              <a:t>🔴  Numéros de carte bancaire</a:t>
            </a:r>
            <a:endParaRPr b="0" sz="1100" u="none" strike="noStrike">
              <a:solidFill>
                <a:srgbClr val="000000"/>
              </a:solidFill>
              <a:latin typeface="Arial"/>
              <a:ea typeface="Arial"/>
              <a:cs typeface="Arial"/>
              <a:sym typeface="Arial"/>
            </a:endParaRPr>
          </a:p>
        </p:txBody>
      </p:sp>
      <p:sp>
        <p:nvSpPr>
          <p:cNvPr id="341" name="Google Shape;341;p9"/>
          <p:cNvSpPr/>
          <p:nvPr/>
        </p:nvSpPr>
        <p:spPr>
          <a:xfrm>
            <a:off x="457200" y="4352400"/>
            <a:ext cx="3748680" cy="31068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0" lang="en-US" sz="1100" u="none" strike="noStrike">
                <a:solidFill>
                  <a:srgbClr val="475569"/>
                </a:solidFill>
                <a:latin typeface="Calibri"/>
                <a:ea typeface="Calibri"/>
                <a:cs typeface="Calibri"/>
                <a:sym typeface="Calibri"/>
              </a:rPr>
              <a:t>🔴  Données de session (cookies)</a:t>
            </a:r>
            <a:endParaRPr b="0" sz="1100" u="none" strike="noStrike">
              <a:solidFill>
                <a:srgbClr val="000000"/>
              </a:solidFill>
              <a:latin typeface="Arial"/>
              <a:ea typeface="Arial"/>
              <a:cs typeface="Arial"/>
              <a:sym typeface="Arial"/>
            </a:endParaRPr>
          </a:p>
        </p:txBody>
      </p:sp>
      <p:sp>
        <p:nvSpPr>
          <p:cNvPr id="342" name="Google Shape;342;p9"/>
          <p:cNvSpPr/>
          <p:nvPr/>
        </p:nvSpPr>
        <p:spPr>
          <a:xfrm>
            <a:off x="4663440" y="914400"/>
            <a:ext cx="4114440" cy="3931560"/>
          </a:xfrm>
          <a:prstGeom prst="rect">
            <a:avLst/>
          </a:prstGeom>
          <a:solidFill>
            <a:srgbClr val="FFFFFF"/>
          </a:solidFill>
          <a:ln cap="flat" cmpd="sng" w="9525">
            <a:solidFill>
              <a:srgbClr val="E2E8F0"/>
            </a:solidFill>
            <a:prstDash val="solid"/>
            <a:round/>
            <a:headEnd len="sm" w="sm" type="none"/>
            <a:tailEnd len="sm" w="sm" type="none"/>
          </a:ln>
          <a:effectLst>
            <a:outerShdw blurRad="63360" rotWithShape="0" algn="bl" dir="8100000" dist="25455">
              <a:srgbClr val="000000">
                <a:alpha val="7843"/>
              </a:srgbClr>
            </a:outerShdw>
          </a:effectLst>
        </p:spPr>
        <p:txBody>
          <a:bodyPr anchorCtr="0" anchor="t" bIns="45000" lIns="90000" spcFirstLastPara="1" rIns="90000" wrap="square" tIns="45000">
            <a:noAutofit/>
          </a:bodyPr>
          <a:lstStyle/>
          <a:p>
            <a:pPr indent="0" lvl="0" marL="0" marR="0" rtl="0" algn="l">
              <a:spcBef>
                <a:spcPts val="0"/>
              </a:spcBef>
              <a:spcAft>
                <a:spcPts val="0"/>
              </a:spcAft>
              <a:buNone/>
            </a:pPr>
            <a:r>
              <a:t/>
            </a:r>
            <a:endParaRPr b="0" sz="1800" u="none" strike="noStrike">
              <a:solidFill>
                <a:srgbClr val="000000"/>
              </a:solidFill>
              <a:latin typeface="Arial"/>
              <a:ea typeface="Arial"/>
              <a:cs typeface="Arial"/>
              <a:sym typeface="Arial"/>
            </a:endParaRPr>
          </a:p>
        </p:txBody>
      </p:sp>
      <p:sp>
        <p:nvSpPr>
          <p:cNvPr id="343" name="Google Shape;343;p9"/>
          <p:cNvSpPr/>
          <p:nvPr/>
        </p:nvSpPr>
        <p:spPr>
          <a:xfrm>
            <a:off x="4663440" y="914400"/>
            <a:ext cx="4114440" cy="383760"/>
          </a:xfrm>
          <a:prstGeom prst="rect">
            <a:avLst/>
          </a:prstGeom>
          <a:solidFill>
            <a:srgbClr val="16A34A"/>
          </a:solidFill>
          <a:ln cap="flat" cmpd="sng" w="12700">
            <a:solidFill>
              <a:srgbClr val="16A34A"/>
            </a:solidFill>
            <a:prstDash val="solid"/>
            <a:round/>
            <a:headEnd len="sm" w="sm" type="none"/>
            <a:tailEnd len="sm" w="sm" type="none"/>
          </a:ln>
        </p:spPr>
        <p:txBody>
          <a:bodyPr anchorCtr="0" anchor="t" bIns="45000" lIns="90000" spcFirstLastPara="1" rIns="90000" wrap="square" tIns="45000">
            <a:noAutofit/>
          </a:bodyPr>
          <a:lstStyle/>
          <a:p>
            <a:pPr indent="0" lvl="0" marL="0" marR="0" rtl="0" algn="l">
              <a:spcBef>
                <a:spcPts val="0"/>
              </a:spcBef>
              <a:spcAft>
                <a:spcPts val="0"/>
              </a:spcAft>
              <a:buNone/>
            </a:pPr>
            <a:r>
              <a:t/>
            </a:r>
            <a:endParaRPr b="0" sz="1800" u="none" strike="noStrike">
              <a:solidFill>
                <a:srgbClr val="FFFFFF"/>
              </a:solidFill>
              <a:latin typeface="Arial"/>
              <a:ea typeface="Arial"/>
              <a:cs typeface="Arial"/>
              <a:sym typeface="Arial"/>
            </a:endParaRPr>
          </a:p>
        </p:txBody>
      </p:sp>
      <p:sp>
        <p:nvSpPr>
          <p:cNvPr id="344" name="Google Shape;344;p9"/>
          <p:cNvSpPr/>
          <p:nvPr/>
        </p:nvSpPr>
        <p:spPr>
          <a:xfrm>
            <a:off x="4754880" y="914400"/>
            <a:ext cx="3931560" cy="38376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1" lang="en-US" sz="1200" u="none" strike="noStrike">
                <a:solidFill>
                  <a:srgbClr val="FFFFFF"/>
                </a:solidFill>
                <a:latin typeface="Calibri"/>
                <a:ea typeface="Calibri"/>
                <a:cs typeface="Calibri"/>
                <a:sym typeface="Calibri"/>
              </a:rPr>
              <a:t>✅ Bonnes pratiques en Wi-Fi public</a:t>
            </a:r>
            <a:endParaRPr b="0" sz="1200" u="none" strike="noStrike">
              <a:solidFill>
                <a:srgbClr val="000000"/>
              </a:solidFill>
              <a:latin typeface="Arial"/>
              <a:ea typeface="Arial"/>
              <a:cs typeface="Arial"/>
              <a:sym typeface="Arial"/>
            </a:endParaRPr>
          </a:p>
        </p:txBody>
      </p:sp>
      <p:sp>
        <p:nvSpPr>
          <p:cNvPr id="345" name="Google Shape;345;p9"/>
          <p:cNvSpPr/>
          <p:nvPr/>
        </p:nvSpPr>
        <p:spPr>
          <a:xfrm>
            <a:off x="4754880" y="1389960"/>
            <a:ext cx="347040" cy="43848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0" lang="en-US" sz="1600" u="none" strike="noStrike">
                <a:solidFill>
                  <a:srgbClr val="000000"/>
                </a:solidFill>
                <a:latin typeface="Calibri"/>
                <a:ea typeface="Calibri"/>
                <a:cs typeface="Calibri"/>
                <a:sym typeface="Calibri"/>
              </a:rPr>
              <a:t>🔒</a:t>
            </a:r>
            <a:endParaRPr b="0" sz="1600" u="none" strike="noStrike">
              <a:solidFill>
                <a:srgbClr val="000000"/>
              </a:solidFill>
              <a:latin typeface="Arial"/>
              <a:ea typeface="Arial"/>
              <a:cs typeface="Arial"/>
              <a:sym typeface="Arial"/>
            </a:endParaRPr>
          </a:p>
        </p:txBody>
      </p:sp>
      <p:sp>
        <p:nvSpPr>
          <p:cNvPr id="346" name="Google Shape;346;p9"/>
          <p:cNvSpPr/>
          <p:nvPr/>
        </p:nvSpPr>
        <p:spPr>
          <a:xfrm>
            <a:off x="5166360" y="1389960"/>
            <a:ext cx="3474360" cy="20088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1" lang="en-US" sz="1100" u="none" strike="noStrike">
                <a:solidFill>
                  <a:srgbClr val="0D1B2A"/>
                </a:solidFill>
                <a:latin typeface="Calibri"/>
                <a:ea typeface="Calibri"/>
                <a:cs typeface="Calibri"/>
                <a:sym typeface="Calibri"/>
              </a:rPr>
              <a:t>Utilisez un VPN</a:t>
            </a:r>
            <a:endParaRPr b="0" sz="1100" u="none" strike="noStrike">
              <a:solidFill>
                <a:srgbClr val="000000"/>
              </a:solidFill>
              <a:latin typeface="Arial"/>
              <a:ea typeface="Arial"/>
              <a:cs typeface="Arial"/>
              <a:sym typeface="Arial"/>
            </a:endParaRPr>
          </a:p>
        </p:txBody>
      </p:sp>
      <p:sp>
        <p:nvSpPr>
          <p:cNvPr id="347" name="Google Shape;347;p9"/>
          <p:cNvSpPr/>
          <p:nvPr/>
        </p:nvSpPr>
        <p:spPr>
          <a:xfrm>
            <a:off x="5166360" y="1591200"/>
            <a:ext cx="3474360" cy="25560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0" lang="en-US" sz="950" u="none" strike="noStrike">
                <a:solidFill>
                  <a:srgbClr val="475569"/>
                </a:solidFill>
                <a:latin typeface="Calibri"/>
                <a:ea typeface="Calibri"/>
                <a:cs typeface="Calibri"/>
                <a:sym typeface="Calibri"/>
              </a:rPr>
              <a:t>Chiffre toute votre connexion. Exemples : ProtonVPN (gratuit), NordVPN, votre VPN d'entreprise.</a:t>
            </a:r>
            <a:endParaRPr b="0" sz="950" u="none" strike="noStrike">
              <a:solidFill>
                <a:srgbClr val="000000"/>
              </a:solidFill>
              <a:latin typeface="Arial"/>
              <a:ea typeface="Arial"/>
              <a:cs typeface="Arial"/>
              <a:sym typeface="Arial"/>
            </a:endParaRPr>
          </a:p>
        </p:txBody>
      </p:sp>
      <p:sp>
        <p:nvSpPr>
          <p:cNvPr id="348" name="Google Shape;348;p9"/>
          <p:cNvSpPr/>
          <p:nvPr/>
        </p:nvSpPr>
        <p:spPr>
          <a:xfrm>
            <a:off x="4754880" y="1911240"/>
            <a:ext cx="347040" cy="43848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0" lang="en-US" sz="1600" u="none" strike="noStrike">
                <a:solidFill>
                  <a:srgbClr val="000000"/>
                </a:solidFill>
                <a:latin typeface="Calibri"/>
                <a:ea typeface="Calibri"/>
                <a:cs typeface="Calibri"/>
                <a:sym typeface="Calibri"/>
              </a:rPr>
              <a:t>📱</a:t>
            </a:r>
            <a:endParaRPr b="0" sz="1600" u="none" strike="noStrike">
              <a:solidFill>
                <a:srgbClr val="000000"/>
              </a:solidFill>
              <a:latin typeface="Arial"/>
              <a:ea typeface="Arial"/>
              <a:cs typeface="Arial"/>
              <a:sym typeface="Arial"/>
            </a:endParaRPr>
          </a:p>
        </p:txBody>
      </p:sp>
      <p:sp>
        <p:nvSpPr>
          <p:cNvPr id="349" name="Google Shape;349;p9"/>
          <p:cNvSpPr/>
          <p:nvPr/>
        </p:nvSpPr>
        <p:spPr>
          <a:xfrm>
            <a:off x="5166360" y="1911240"/>
            <a:ext cx="3474360" cy="20088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1" lang="en-US" sz="1100" u="none" strike="noStrike">
                <a:solidFill>
                  <a:srgbClr val="0D1B2A"/>
                </a:solidFill>
                <a:latin typeface="Calibri"/>
                <a:ea typeface="Calibri"/>
                <a:cs typeface="Calibri"/>
                <a:sym typeface="Calibri"/>
              </a:rPr>
              <a:t>Préférez votre 4G/5G</a:t>
            </a:r>
            <a:endParaRPr b="0" sz="1100" u="none" strike="noStrike">
              <a:solidFill>
                <a:srgbClr val="000000"/>
              </a:solidFill>
              <a:latin typeface="Arial"/>
              <a:ea typeface="Arial"/>
              <a:cs typeface="Arial"/>
              <a:sym typeface="Arial"/>
            </a:endParaRPr>
          </a:p>
        </p:txBody>
      </p:sp>
      <p:sp>
        <p:nvSpPr>
          <p:cNvPr id="350" name="Google Shape;350;p9"/>
          <p:cNvSpPr/>
          <p:nvPr/>
        </p:nvSpPr>
        <p:spPr>
          <a:xfrm>
            <a:off x="5166360" y="2112120"/>
            <a:ext cx="3474360" cy="25560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0" lang="en-US" sz="950" u="none" strike="noStrike">
                <a:solidFill>
                  <a:srgbClr val="475569"/>
                </a:solidFill>
                <a:latin typeface="Calibri"/>
                <a:ea typeface="Calibri"/>
                <a:cs typeface="Calibri"/>
                <a:sym typeface="Calibri"/>
              </a:rPr>
              <a:t>Le partage de connexion depuis votre mobile est bien plus sûr qu'un Wi-Fi inconnu.</a:t>
            </a:r>
            <a:endParaRPr b="0" sz="950" u="none" strike="noStrike">
              <a:solidFill>
                <a:srgbClr val="000000"/>
              </a:solidFill>
              <a:latin typeface="Arial"/>
              <a:ea typeface="Arial"/>
              <a:cs typeface="Arial"/>
              <a:sym typeface="Arial"/>
            </a:endParaRPr>
          </a:p>
        </p:txBody>
      </p:sp>
      <p:sp>
        <p:nvSpPr>
          <p:cNvPr id="351" name="Google Shape;351;p9"/>
          <p:cNvSpPr/>
          <p:nvPr/>
        </p:nvSpPr>
        <p:spPr>
          <a:xfrm>
            <a:off x="4754880" y="2432160"/>
            <a:ext cx="347040" cy="43848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0" lang="en-US" sz="1600" u="none" strike="noStrike">
                <a:solidFill>
                  <a:srgbClr val="000000"/>
                </a:solidFill>
                <a:latin typeface="Calibri"/>
                <a:ea typeface="Calibri"/>
                <a:cs typeface="Calibri"/>
                <a:sym typeface="Calibri"/>
              </a:rPr>
              <a:t>🔍</a:t>
            </a:r>
            <a:endParaRPr b="0" sz="1600" u="none" strike="noStrike">
              <a:solidFill>
                <a:srgbClr val="000000"/>
              </a:solidFill>
              <a:latin typeface="Arial"/>
              <a:ea typeface="Arial"/>
              <a:cs typeface="Arial"/>
              <a:sym typeface="Arial"/>
            </a:endParaRPr>
          </a:p>
        </p:txBody>
      </p:sp>
      <p:sp>
        <p:nvSpPr>
          <p:cNvPr id="352" name="Google Shape;352;p9"/>
          <p:cNvSpPr/>
          <p:nvPr/>
        </p:nvSpPr>
        <p:spPr>
          <a:xfrm>
            <a:off x="5166360" y="2432160"/>
            <a:ext cx="3474360" cy="20088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1" lang="en-US" sz="1100" u="none" strike="noStrike">
                <a:solidFill>
                  <a:srgbClr val="0D1B2A"/>
                </a:solidFill>
                <a:latin typeface="Calibri"/>
                <a:ea typeface="Calibri"/>
                <a:cs typeface="Calibri"/>
                <a:sym typeface="Calibri"/>
              </a:rPr>
              <a:t>Vérifiez le réseau</a:t>
            </a:r>
            <a:endParaRPr b="0" sz="1100" u="none" strike="noStrike">
              <a:solidFill>
                <a:srgbClr val="000000"/>
              </a:solidFill>
              <a:latin typeface="Arial"/>
              <a:ea typeface="Arial"/>
              <a:cs typeface="Arial"/>
              <a:sym typeface="Arial"/>
            </a:endParaRPr>
          </a:p>
        </p:txBody>
      </p:sp>
      <p:sp>
        <p:nvSpPr>
          <p:cNvPr id="353" name="Google Shape;353;p9"/>
          <p:cNvSpPr/>
          <p:nvPr/>
        </p:nvSpPr>
        <p:spPr>
          <a:xfrm>
            <a:off x="5166360" y="2633400"/>
            <a:ext cx="3474360" cy="25560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0" lang="en-US" sz="950" u="none" strike="noStrike">
                <a:solidFill>
                  <a:srgbClr val="475569"/>
                </a:solidFill>
                <a:latin typeface="Calibri"/>
                <a:ea typeface="Calibri"/>
                <a:cs typeface="Calibri"/>
                <a:sym typeface="Calibri"/>
              </a:rPr>
              <a:t>Demandez le nom exact du Wi-Fi à l'établissement. Les pirates créent des réseaux similaires ("FREE_WIFI_2").</a:t>
            </a:r>
            <a:endParaRPr b="0" sz="950" u="none" strike="noStrike">
              <a:solidFill>
                <a:srgbClr val="000000"/>
              </a:solidFill>
              <a:latin typeface="Arial"/>
              <a:ea typeface="Arial"/>
              <a:cs typeface="Arial"/>
              <a:sym typeface="Arial"/>
            </a:endParaRPr>
          </a:p>
        </p:txBody>
      </p:sp>
      <p:sp>
        <p:nvSpPr>
          <p:cNvPr id="354" name="Google Shape;354;p9"/>
          <p:cNvSpPr/>
          <p:nvPr/>
        </p:nvSpPr>
        <p:spPr>
          <a:xfrm>
            <a:off x="4754880" y="2953440"/>
            <a:ext cx="347040" cy="43848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0" lang="en-US" sz="1600" u="none" strike="noStrike">
                <a:solidFill>
                  <a:srgbClr val="000000"/>
                </a:solidFill>
                <a:latin typeface="Calibri"/>
                <a:ea typeface="Calibri"/>
                <a:cs typeface="Calibri"/>
                <a:sym typeface="Calibri"/>
              </a:rPr>
              <a:t>🚫</a:t>
            </a:r>
            <a:endParaRPr b="0" sz="1600" u="none" strike="noStrike">
              <a:solidFill>
                <a:srgbClr val="000000"/>
              </a:solidFill>
              <a:latin typeface="Arial"/>
              <a:ea typeface="Arial"/>
              <a:cs typeface="Arial"/>
              <a:sym typeface="Arial"/>
            </a:endParaRPr>
          </a:p>
        </p:txBody>
      </p:sp>
      <p:sp>
        <p:nvSpPr>
          <p:cNvPr id="355" name="Google Shape;355;p9"/>
          <p:cNvSpPr/>
          <p:nvPr/>
        </p:nvSpPr>
        <p:spPr>
          <a:xfrm>
            <a:off x="5166360" y="2953440"/>
            <a:ext cx="3474360" cy="20088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1" lang="en-US" sz="1100" u="none" strike="noStrike">
                <a:solidFill>
                  <a:srgbClr val="0D1B2A"/>
                </a:solidFill>
                <a:latin typeface="Calibri"/>
                <a:ea typeface="Calibri"/>
                <a:cs typeface="Calibri"/>
                <a:sym typeface="Calibri"/>
              </a:rPr>
              <a:t>Évitez les données sensibles</a:t>
            </a:r>
            <a:endParaRPr b="0" sz="1100" u="none" strike="noStrike">
              <a:solidFill>
                <a:srgbClr val="000000"/>
              </a:solidFill>
              <a:latin typeface="Arial"/>
              <a:ea typeface="Arial"/>
              <a:cs typeface="Arial"/>
              <a:sym typeface="Arial"/>
            </a:endParaRPr>
          </a:p>
        </p:txBody>
      </p:sp>
      <p:sp>
        <p:nvSpPr>
          <p:cNvPr id="356" name="Google Shape;356;p9"/>
          <p:cNvSpPr/>
          <p:nvPr/>
        </p:nvSpPr>
        <p:spPr>
          <a:xfrm>
            <a:off x="5166360" y="3154680"/>
            <a:ext cx="3474360" cy="25560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0" lang="en-US" sz="950" u="none" strike="noStrike">
                <a:solidFill>
                  <a:srgbClr val="475569"/>
                </a:solidFill>
                <a:latin typeface="Calibri"/>
                <a:ea typeface="Calibri"/>
                <a:cs typeface="Calibri"/>
                <a:sym typeface="Calibri"/>
              </a:rPr>
              <a:t>Ne consultez pas votre banque, ne vous connectez pas à des services pro sur réseau public.</a:t>
            </a:r>
            <a:endParaRPr b="0" sz="950" u="none" strike="noStrike">
              <a:solidFill>
                <a:srgbClr val="000000"/>
              </a:solidFill>
              <a:latin typeface="Arial"/>
              <a:ea typeface="Arial"/>
              <a:cs typeface="Arial"/>
              <a:sym typeface="Arial"/>
            </a:endParaRPr>
          </a:p>
        </p:txBody>
      </p:sp>
      <p:sp>
        <p:nvSpPr>
          <p:cNvPr id="357" name="Google Shape;357;p9"/>
          <p:cNvSpPr/>
          <p:nvPr/>
        </p:nvSpPr>
        <p:spPr>
          <a:xfrm>
            <a:off x="4754880" y="3474720"/>
            <a:ext cx="347040" cy="43848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0" lang="en-US" sz="1600" u="none" strike="noStrike">
                <a:solidFill>
                  <a:srgbClr val="000000"/>
                </a:solidFill>
                <a:latin typeface="Calibri"/>
                <a:ea typeface="Calibri"/>
                <a:cs typeface="Calibri"/>
                <a:sym typeface="Calibri"/>
              </a:rPr>
              <a:t>🔓</a:t>
            </a:r>
            <a:endParaRPr b="0" sz="1600" u="none" strike="noStrike">
              <a:solidFill>
                <a:srgbClr val="000000"/>
              </a:solidFill>
              <a:latin typeface="Arial"/>
              <a:ea typeface="Arial"/>
              <a:cs typeface="Arial"/>
              <a:sym typeface="Arial"/>
            </a:endParaRPr>
          </a:p>
        </p:txBody>
      </p:sp>
      <p:sp>
        <p:nvSpPr>
          <p:cNvPr id="358" name="Google Shape;358;p9"/>
          <p:cNvSpPr/>
          <p:nvPr/>
        </p:nvSpPr>
        <p:spPr>
          <a:xfrm>
            <a:off x="5166360" y="3474720"/>
            <a:ext cx="3474360" cy="20088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1" lang="en-US" sz="1100" u="none" strike="noStrike">
                <a:solidFill>
                  <a:srgbClr val="0D1B2A"/>
                </a:solidFill>
                <a:latin typeface="Calibri"/>
                <a:ea typeface="Calibri"/>
                <a:cs typeface="Calibri"/>
                <a:sym typeface="Calibri"/>
              </a:rPr>
              <a:t>Désactivez le partage</a:t>
            </a:r>
            <a:endParaRPr b="0" sz="1100" u="none" strike="noStrike">
              <a:solidFill>
                <a:srgbClr val="000000"/>
              </a:solidFill>
              <a:latin typeface="Arial"/>
              <a:ea typeface="Arial"/>
              <a:cs typeface="Arial"/>
              <a:sym typeface="Arial"/>
            </a:endParaRPr>
          </a:p>
        </p:txBody>
      </p:sp>
      <p:sp>
        <p:nvSpPr>
          <p:cNvPr id="359" name="Google Shape;359;p9"/>
          <p:cNvSpPr/>
          <p:nvPr/>
        </p:nvSpPr>
        <p:spPr>
          <a:xfrm>
            <a:off x="5166360" y="3675960"/>
            <a:ext cx="3474360" cy="255600"/>
          </a:xfrm>
          <a:prstGeom prst="rect">
            <a:avLst/>
          </a:prstGeom>
          <a:no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None/>
            </a:pPr>
            <a:r>
              <a:rPr b="0" lang="en-US" sz="950" u="none" strike="noStrike">
                <a:solidFill>
                  <a:srgbClr val="475569"/>
                </a:solidFill>
                <a:latin typeface="Calibri"/>
                <a:ea typeface="Calibri"/>
                <a:cs typeface="Calibri"/>
                <a:sym typeface="Calibri"/>
              </a:rPr>
              <a:t>Coupez le partage de fichiers et le Bluetooth quand vous êtes en public.</a:t>
            </a:r>
            <a:endParaRPr b="0" sz="950" u="none" strike="noStrike">
              <a:solidFill>
                <a:srgbClr val="000000"/>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2026-04-22T06:58:48Z</dcterms:created>
  <dc:creator>PptxGenJS</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otes">
    <vt:i4>13</vt:i4>
  </property>
  <property fmtid="{D5CDD505-2E9C-101B-9397-08002B2CF9AE}" pid="3" name="PresentationFormat">
    <vt:lpwstr>On-screen Show (16:9)</vt:lpwstr>
  </property>
  <property fmtid="{D5CDD505-2E9C-101B-9397-08002B2CF9AE}" pid="4" name="Slides">
    <vt:i4>13</vt:i4>
  </property>
</Properties>
</file>